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Tahoma"/>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font" Target="fonts/Tahoma-bold.fntdata"/><Relationship Id="rId10" Type="http://schemas.openxmlformats.org/officeDocument/2006/relationships/slide" Target="slides/slide6.xml"/><Relationship Id="rId21" Type="http://schemas.openxmlformats.org/officeDocument/2006/relationships/font" Target="fonts/Tahoma-regular.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88ab081af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88ab081a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88ab081afd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8ab081af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 name="Shape 21"/>
        <p:cNvGrpSpPr/>
        <p:nvPr/>
      </p:nvGrpSpPr>
      <p:grpSpPr>
        <a:xfrm>
          <a:off x="0" y="0"/>
          <a:ext cx="0" cy="0"/>
          <a:chOff x="0" y="0"/>
          <a:chExt cx="0" cy="0"/>
        </a:xfrm>
      </p:grpSpPr>
      <p:sp>
        <p:nvSpPr>
          <p:cNvPr id="22" name="Google Shape;2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8" name="Shape 28"/>
        <p:cNvGrpSpPr/>
        <p:nvPr/>
      </p:nvGrpSpPr>
      <p:grpSpPr>
        <a:xfrm>
          <a:off x="0" y="0"/>
          <a:ext cx="0" cy="0"/>
          <a:chOff x="0" y="0"/>
          <a:chExt cx="0" cy="0"/>
        </a:xfrm>
      </p:grpSpPr>
      <p:sp>
        <p:nvSpPr>
          <p:cNvPr id="29" name="Google Shape;29;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 name="Shape 34"/>
        <p:cNvGrpSpPr/>
        <p:nvPr/>
      </p:nvGrpSpPr>
      <p:grpSpPr>
        <a:xfrm>
          <a:off x="0" y="0"/>
          <a:ext cx="0" cy="0"/>
          <a:chOff x="0" y="0"/>
          <a:chExt cx="0" cy="0"/>
        </a:xfrm>
      </p:grpSpPr>
      <p:sp>
        <p:nvSpPr>
          <p:cNvPr id="35" name="Google Shape;35;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hyperlink" Target="mailto:tstokely@att.net" TargetMode="External"/><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trinity-lake.com/water/HowTrinityRiveLostItsWater.pdf" TargetMode="Externa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pic>
        <p:nvPicPr>
          <p:cNvPr descr="trinitydam1b" id="84" name="Google Shape;84;p13"/>
          <p:cNvPicPr preferRelativeResize="0"/>
          <p:nvPr/>
        </p:nvPicPr>
        <p:blipFill rotWithShape="1">
          <a:blip r:embed="rId3">
            <a:alphaModFix/>
          </a:blip>
          <a:srcRect b="0" l="714" r="13570" t="0"/>
          <a:stretch/>
        </p:blipFill>
        <p:spPr>
          <a:xfrm>
            <a:off x="114300" y="0"/>
            <a:ext cx="9144000" cy="6899275"/>
          </a:xfrm>
          <a:prstGeom prst="rect">
            <a:avLst/>
          </a:prstGeom>
          <a:noFill/>
          <a:ln>
            <a:noFill/>
          </a:ln>
        </p:spPr>
      </p:pic>
      <p:sp>
        <p:nvSpPr>
          <p:cNvPr id="85" name="Google Shape;85;p13"/>
          <p:cNvSpPr/>
          <p:nvPr/>
        </p:nvSpPr>
        <p:spPr>
          <a:xfrm>
            <a:off x="258988" y="-141740"/>
            <a:ext cx="8384269" cy="271213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4000" u="none" cap="none" strike="noStrike">
              <a:solidFill>
                <a:schemeClr val="dk2"/>
              </a:solidFill>
              <a:latin typeface="Tahoma"/>
              <a:ea typeface="Tahoma"/>
              <a:cs typeface="Tahoma"/>
              <a:sym typeface="Tahoma"/>
            </a:endParaRPr>
          </a:p>
          <a:p>
            <a:pPr indent="0" lvl="0" marL="0" marR="0" rtl="0" algn="ctr">
              <a:spcBef>
                <a:spcPts val="0"/>
              </a:spcBef>
              <a:spcAft>
                <a:spcPts val="0"/>
              </a:spcAft>
              <a:buNone/>
            </a:pPr>
            <a:r>
              <a:rPr b="0" i="0" lang="en-US" sz="4000" u="none" cap="none" strike="noStrike">
                <a:solidFill>
                  <a:schemeClr val="dk2"/>
                </a:solidFill>
                <a:latin typeface="Tahoma"/>
                <a:ea typeface="Tahoma"/>
                <a:cs typeface="Tahoma"/>
                <a:sym typeface="Tahoma"/>
              </a:rPr>
              <a:t> </a:t>
            </a:r>
            <a:r>
              <a:rPr b="0" i="0" lang="en-US" sz="4400" u="none" cap="none" strike="noStrike">
                <a:solidFill>
                  <a:srgbClr val="BBD6EE"/>
                </a:solidFill>
                <a:latin typeface="Tahoma"/>
                <a:ea typeface="Tahoma"/>
                <a:cs typeface="Tahoma"/>
                <a:sym typeface="Tahoma"/>
              </a:rPr>
              <a:t>Threats to the Trinity River  Water Protection Speaker’s Series, June 12, 2019</a:t>
            </a:r>
            <a:endParaRPr/>
          </a:p>
          <a:p>
            <a:pPr indent="0" lvl="0" marL="0" marR="0" rtl="0" algn="l">
              <a:spcBef>
                <a:spcPts val="0"/>
              </a:spcBef>
              <a:spcAft>
                <a:spcPts val="0"/>
              </a:spcAft>
              <a:buNone/>
            </a:pPr>
            <a:r>
              <a:t/>
            </a:r>
            <a:endParaRPr b="0" i="0" sz="4000" u="none" cap="none" strike="noStrike">
              <a:solidFill>
                <a:schemeClr val="dk2"/>
              </a:solidFill>
              <a:latin typeface="Tahoma"/>
              <a:ea typeface="Tahoma"/>
              <a:cs typeface="Tahoma"/>
              <a:sym typeface="Tahoma"/>
            </a:endParaRPr>
          </a:p>
        </p:txBody>
      </p:sp>
      <p:sp>
        <p:nvSpPr>
          <p:cNvPr id="86" name="Google Shape;86;p13"/>
          <p:cNvSpPr/>
          <p:nvPr/>
        </p:nvSpPr>
        <p:spPr>
          <a:xfrm>
            <a:off x="388201" y="3302000"/>
            <a:ext cx="5867400" cy="3479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2160"/>
              <a:buFont typeface="Tahoma"/>
              <a:buNone/>
            </a:pPr>
            <a:r>
              <a:rPr b="0" i="0" lang="en-US" sz="1800" u="none" cap="none" strike="noStrike">
                <a:solidFill>
                  <a:srgbClr val="BBD6EE"/>
                </a:solidFill>
                <a:latin typeface="Tahoma"/>
                <a:ea typeface="Tahoma"/>
                <a:cs typeface="Tahoma"/>
                <a:sym typeface="Tahoma"/>
              </a:rPr>
              <a:t>Tom Stokely, Save California Salmon</a:t>
            </a:r>
            <a:endParaRPr/>
          </a:p>
          <a:p>
            <a:pPr indent="0" lvl="0" marL="0" marR="0" rtl="0" algn="l">
              <a:spcBef>
                <a:spcPts val="360"/>
              </a:spcBef>
              <a:spcAft>
                <a:spcPts val="0"/>
              </a:spcAft>
              <a:buClr>
                <a:schemeClr val="hlink"/>
              </a:buClr>
              <a:buSzPts val="2160"/>
              <a:buFont typeface="Tahoma"/>
              <a:buNone/>
            </a:pPr>
            <a:r>
              <a:rPr b="0" i="0" lang="en-US" sz="1800" u="none" cap="none" strike="noStrike">
                <a:solidFill>
                  <a:srgbClr val="BBD6EE"/>
                </a:solidFill>
                <a:latin typeface="Tahoma"/>
                <a:ea typeface="Tahoma"/>
                <a:cs typeface="Tahoma"/>
                <a:sym typeface="Tahoma"/>
              </a:rPr>
              <a:t>530-524-0315</a:t>
            </a:r>
            <a:endParaRPr/>
          </a:p>
          <a:p>
            <a:pPr indent="0" lvl="0" marL="0" marR="0" rtl="0" algn="l">
              <a:spcBef>
                <a:spcPts val="360"/>
              </a:spcBef>
              <a:spcAft>
                <a:spcPts val="0"/>
              </a:spcAft>
              <a:buClr>
                <a:schemeClr val="hlink"/>
              </a:buClr>
              <a:buSzPts val="2160"/>
              <a:buFont typeface="Tahoma"/>
              <a:buNone/>
            </a:pPr>
            <a:r>
              <a:rPr b="0" i="0" lang="en-US" sz="1800" u="sng" cap="none" strike="noStrike">
                <a:solidFill>
                  <a:srgbClr val="BBD6EE"/>
                </a:solidFill>
                <a:latin typeface="Tahoma"/>
                <a:ea typeface="Tahoma"/>
                <a:cs typeface="Tahoma"/>
                <a:sym typeface="Tahoma"/>
                <a:hlinkClick r:id="rId4"/>
              </a:rPr>
              <a:t>tstokely@att.net</a:t>
            </a:r>
            <a:r>
              <a:rPr b="0" i="0" lang="en-US" sz="1800" u="none" cap="none" strike="noStrike">
                <a:solidFill>
                  <a:srgbClr val="BBD6EE"/>
                </a:solidFill>
                <a:latin typeface="Tahoma"/>
                <a:ea typeface="Tahoma"/>
                <a:cs typeface="Tahoma"/>
                <a:sym typeface="Tahoma"/>
              </a:rPr>
              <a:t> </a:t>
            </a:r>
            <a:endParaRPr/>
          </a:p>
          <a:p>
            <a:pPr indent="-342900" lvl="0" marL="342900" marR="0" rtl="0" algn="l">
              <a:spcBef>
                <a:spcPts val="360"/>
              </a:spcBef>
              <a:spcAft>
                <a:spcPts val="0"/>
              </a:spcAft>
              <a:buClr>
                <a:schemeClr val="hlink"/>
              </a:buClr>
              <a:buSzPts val="2160"/>
              <a:buFont typeface="Tahoma"/>
              <a:buNone/>
            </a:pPr>
            <a:r>
              <a:t/>
            </a:r>
            <a:endParaRPr b="0" i="0" sz="1800" u="none" cap="none" strike="noStrike">
              <a:solidFill>
                <a:schemeClr val="dk1"/>
              </a:solidFill>
              <a:latin typeface="Tahoma"/>
              <a:ea typeface="Tahoma"/>
              <a:cs typeface="Tahoma"/>
              <a:sym typeface="Tahoma"/>
            </a:endParaRPr>
          </a:p>
        </p:txBody>
      </p:sp>
      <p:pic>
        <p:nvPicPr>
          <p:cNvPr id="87" name="Google Shape;87;p13"/>
          <p:cNvPicPr preferRelativeResize="0"/>
          <p:nvPr/>
        </p:nvPicPr>
        <p:blipFill rotWithShape="1">
          <a:blip r:embed="rId5">
            <a:alphaModFix/>
          </a:blip>
          <a:srcRect b="0" l="0" r="0" t="0"/>
          <a:stretch/>
        </p:blipFill>
        <p:spPr>
          <a:xfrm>
            <a:off x="388201" y="4669971"/>
            <a:ext cx="1364399" cy="2111829"/>
          </a:xfrm>
          <a:prstGeom prst="rect">
            <a:avLst/>
          </a:prstGeom>
          <a:noFill/>
          <a:ln>
            <a:noFill/>
          </a:ln>
        </p:spPr>
      </p:pic>
      <p:sp>
        <p:nvSpPr>
          <p:cNvPr id="88" name="Google Shape;88;p13"/>
          <p:cNvSpPr txBox="1"/>
          <p:nvPr/>
        </p:nvSpPr>
        <p:spPr>
          <a:xfrm>
            <a:off x="9311019" y="1071902"/>
            <a:ext cx="2880981"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1800" u="none" cap="none" strike="noStrike">
                <a:solidFill>
                  <a:schemeClr val="dk1"/>
                </a:solidFill>
                <a:latin typeface="Calibri"/>
                <a:ea typeface="Calibri"/>
                <a:cs typeface="Calibri"/>
                <a:sym typeface="Calibri"/>
              </a:rPr>
              <a:t>“Provided, That the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Secretary is authorized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and directed to adopt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appropriate measures to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insure the preservation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and propagation of fish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and wildlife, including,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but not limited to,</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the maintenance of the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flow of the Trinity River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below the diversion point…”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1955 Trinity River Act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2"/>
          <p:cNvSpPr txBox="1"/>
          <p:nvPr/>
        </p:nvSpPr>
        <p:spPr>
          <a:xfrm>
            <a:off x="354330" y="468630"/>
            <a:ext cx="9532620" cy="627864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Calibri"/>
                <a:ea typeface="Calibri"/>
                <a:cs typeface="Calibri"/>
                <a:sym typeface="Calibri"/>
              </a:rPr>
              <a:t>SITES IMPACTS TO TRINITY RIVER AND HUMBOLDT COUNTY PER KAMMAN HYDROLOGY REPORT:*</a:t>
            </a:r>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MODELING DOES NOT INCLUDE HUMBOLDT COUNTY’S 50,000 ACRE FOOT CONTRACT OR LOWER KLAMATH RECORD OF DECISION</a:t>
            </a:r>
            <a:endParaRPr/>
          </a:p>
          <a:p>
            <a:pPr indent="-133350" lvl="0" marL="285750" marR="0" rtl="0" algn="l">
              <a:spcBef>
                <a:spcPts val="0"/>
              </a:spcBef>
              <a:spcAft>
                <a:spcPts val="0"/>
              </a:spcAft>
              <a:buClr>
                <a:schemeClr val="dk1"/>
              </a:buClr>
              <a:buSzPts val="2400"/>
              <a:buFont typeface="Noto Sans Symbols"/>
              <a:buNone/>
            </a:pPr>
            <a:r>
              <a:t/>
            </a:r>
            <a:endParaRPr b="1"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CHANGES IN TIMING OF DIVERSIONS TO SACRAMENTO RIVER FROM FALL MONTH TO WINTER INCREASES RIVER TEMPERATURES DURING FALL SPAWNING PERIOD BUT IMPACT NOT DISCLOSED</a:t>
            </a:r>
            <a:endParaRPr/>
          </a:p>
          <a:p>
            <a:pPr indent="-133350" lvl="0" marL="285750" marR="0" rtl="0" algn="l">
              <a:spcBef>
                <a:spcPts val="0"/>
              </a:spcBef>
              <a:spcAft>
                <a:spcPts val="0"/>
              </a:spcAft>
              <a:buClr>
                <a:schemeClr val="dk1"/>
              </a:buClr>
              <a:buSzPts val="2400"/>
              <a:buFont typeface="Noto Sans Symbols"/>
              <a:buNone/>
            </a:pPr>
            <a:r>
              <a:t/>
            </a:r>
            <a:endParaRPr b="1"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DECREASES IN WINTER TRINITY RIVER FLOWS </a:t>
            </a:r>
            <a:endParaRPr/>
          </a:p>
          <a:p>
            <a:pPr indent="-133350" lvl="0" marL="285750" marR="0" rtl="0" algn="l">
              <a:spcBef>
                <a:spcPts val="0"/>
              </a:spcBef>
              <a:spcAft>
                <a:spcPts val="0"/>
              </a:spcAft>
              <a:buClr>
                <a:schemeClr val="dk1"/>
              </a:buClr>
              <a:buSzPts val="2400"/>
              <a:buFont typeface="Noto Sans Symbols"/>
              <a:buNone/>
            </a:pPr>
            <a:r>
              <a:t/>
            </a:r>
            <a:endParaRPr b="1"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PROPOSED 5,000 CUBIC FEET PER SECOND MINIMUM BYPASS FLOW IN SACRAMENTO RIVER IS INADEQUATE TO PROTECT SACRAMENTO RIVER SALMON, AN IMPORTANT COMPONENT OF NORTH COAST OCEAN SALMON FISHING (NOT MENTIONED IN KAMMAN REPORT)*</a:t>
            </a:r>
            <a:endParaRPr/>
          </a:p>
          <a:p>
            <a:pPr indent="-171450" lvl="0" marL="285750" marR="0" rtl="0" algn="l">
              <a:spcBef>
                <a:spcPts val="0"/>
              </a:spcBef>
              <a:spcAft>
                <a:spcPts val="0"/>
              </a:spcAft>
              <a:buClr>
                <a:schemeClr val="dk1"/>
              </a:buClr>
              <a:buSzPts val="1800"/>
              <a:buFont typeface="Noto Sans Symbols"/>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3"/>
          <p:cNvSpPr txBox="1"/>
          <p:nvPr>
            <p:ph type="title"/>
          </p:nvPr>
        </p:nvSpPr>
        <p:spPr>
          <a:xfrm>
            <a:off x="859971" y="408668"/>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800"/>
              <a:buFont typeface="Calibri"/>
              <a:buNone/>
            </a:pPr>
            <a:r>
              <a:rPr lang="en-US" sz="3800"/>
              <a:t>TRUMP WATER PLAN= TRINITY LAKE UP TO 350,000 AF LOWER THAN MODEL RESULTS=DEAD FISH IN TRINITY AND LOWER KLAMATH RIVERS! </a:t>
            </a:r>
            <a:endParaRPr/>
          </a:p>
        </p:txBody>
      </p:sp>
      <p:pic>
        <p:nvPicPr>
          <p:cNvPr id="152" name="Google Shape;152;p23"/>
          <p:cNvPicPr preferRelativeResize="0"/>
          <p:nvPr>
            <p:ph idx="1" type="body"/>
          </p:nvPr>
        </p:nvPicPr>
        <p:blipFill rotWithShape="1">
          <a:blip r:embed="rId3">
            <a:alphaModFix/>
          </a:blip>
          <a:srcRect b="0" l="0" r="0" t="0"/>
          <a:stretch/>
        </p:blipFill>
        <p:spPr>
          <a:xfrm>
            <a:off x="1643743" y="2175883"/>
            <a:ext cx="7228114" cy="446594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4"/>
          <p:cNvSpPr txBox="1"/>
          <p:nvPr>
            <p:ph idx="1" type="body"/>
          </p:nvPr>
        </p:nvSpPr>
        <p:spPr>
          <a:xfrm>
            <a:off x="7239000" y="457200"/>
            <a:ext cx="3276600" cy="57912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1800"/>
              <a:buFont typeface="Noto Sans Symbols"/>
              <a:buNone/>
            </a:pPr>
            <a:r>
              <a:rPr b="1" lang="en-US" sz="1800"/>
              <a:t>1953:</a:t>
            </a:r>
            <a:r>
              <a:rPr lang="en-US" sz="1800"/>
              <a:t> Westlands Water District joins the fight in promoting legislation to dam the Trinity River 	</a:t>
            </a:r>
            <a:endParaRPr/>
          </a:p>
          <a:p>
            <a:pPr indent="-228600" lvl="0" marL="228600" rtl="0" algn="l">
              <a:lnSpc>
                <a:spcPct val="80000"/>
              </a:lnSpc>
              <a:spcBef>
                <a:spcPts val="1000"/>
              </a:spcBef>
              <a:spcAft>
                <a:spcPts val="0"/>
              </a:spcAft>
              <a:buClr>
                <a:schemeClr val="dk1"/>
              </a:buClr>
              <a:buSzPts val="1800"/>
              <a:buFont typeface="Noto Sans Symbols"/>
              <a:buNone/>
            </a:pPr>
            <a:r>
              <a:rPr lang="en-US" sz="1800"/>
              <a:t>	</a:t>
            </a:r>
            <a:endParaRPr/>
          </a:p>
          <a:p>
            <a:pPr indent="-228600" lvl="0" marL="228600" rtl="0" algn="l">
              <a:lnSpc>
                <a:spcPct val="80000"/>
              </a:lnSpc>
              <a:spcBef>
                <a:spcPts val="1000"/>
              </a:spcBef>
              <a:spcAft>
                <a:spcPts val="0"/>
              </a:spcAft>
              <a:buClr>
                <a:schemeClr val="dk1"/>
              </a:buClr>
              <a:buSzPts val="1800"/>
              <a:buFont typeface="Noto Sans Symbols"/>
              <a:buNone/>
            </a:pPr>
            <a:r>
              <a:rPr lang="en-US" sz="1800"/>
              <a:t>    For a history of ”How the Trinity Lost It’s Water” to Westlands, see </a:t>
            </a:r>
            <a:r>
              <a:rPr lang="en-US" sz="1800" u="sng">
                <a:solidFill>
                  <a:schemeClr val="hlink"/>
                </a:solidFill>
                <a:hlinkClick r:id="rId3"/>
              </a:rPr>
              <a:t>http://trinity-lake.com/water/HowTrinityRiveLostItsWater.pdf</a:t>
            </a:r>
            <a:r>
              <a:rPr lang="en-US" sz="1800"/>
              <a:t> </a:t>
            </a:r>
            <a:endParaRPr/>
          </a:p>
          <a:p>
            <a:pPr indent="-228600" lvl="0" marL="228600" rtl="0" algn="l">
              <a:lnSpc>
                <a:spcPct val="80000"/>
              </a:lnSpc>
              <a:spcBef>
                <a:spcPts val="1000"/>
              </a:spcBef>
              <a:spcAft>
                <a:spcPts val="0"/>
              </a:spcAft>
              <a:buClr>
                <a:schemeClr val="dk1"/>
              </a:buClr>
              <a:buSzPts val="1800"/>
              <a:buFont typeface="Noto Sans Symbols"/>
              <a:buNone/>
            </a:pPr>
            <a:r>
              <a:t/>
            </a:r>
            <a:endParaRPr sz="1800"/>
          </a:p>
          <a:p>
            <a:pPr indent="-228600" lvl="0" marL="228600" rtl="0" algn="l">
              <a:lnSpc>
                <a:spcPct val="80000"/>
              </a:lnSpc>
              <a:spcBef>
                <a:spcPts val="1000"/>
              </a:spcBef>
              <a:spcAft>
                <a:spcPts val="0"/>
              </a:spcAft>
              <a:buClr>
                <a:schemeClr val="dk1"/>
              </a:buClr>
              <a:buSzPts val="1800"/>
              <a:buFont typeface="Noto Sans Symbols"/>
              <a:buNone/>
            </a:pPr>
            <a:r>
              <a:rPr lang="en-US" sz="1800"/>
              <a:t>	Congressman Clair Engle and the “California Committee for Trinity River Development” promise  that the Trinity project “does not contemplate diversion of one bucketful of water which is necessary in this basin” and “the argument that it will ruin fishing is absolute nonsense”  </a:t>
            </a:r>
            <a:endParaRPr/>
          </a:p>
        </p:txBody>
      </p:sp>
      <p:pic>
        <p:nvPicPr>
          <p:cNvPr descr="WWD district_zoom" id="158" name="Google Shape;158;p24"/>
          <p:cNvPicPr preferRelativeResize="0"/>
          <p:nvPr/>
        </p:nvPicPr>
        <p:blipFill rotWithShape="1">
          <a:blip r:embed="rId4">
            <a:alphaModFix/>
          </a:blip>
          <a:srcRect b="0" l="0" r="0" t="0"/>
          <a:stretch/>
        </p:blipFill>
        <p:spPr>
          <a:xfrm>
            <a:off x="1524000" y="0"/>
            <a:ext cx="5754688" cy="6858000"/>
          </a:xfrm>
          <a:prstGeom prst="rect">
            <a:avLst/>
          </a:prstGeom>
          <a:noFill/>
          <a:ln>
            <a:noFill/>
          </a:ln>
        </p:spPr>
      </p:pic>
      <p:sp>
        <p:nvSpPr>
          <p:cNvPr id="159" name="Google Shape;159;p24"/>
          <p:cNvSpPr txBox="1"/>
          <p:nvPr/>
        </p:nvSpPr>
        <p:spPr>
          <a:xfrm>
            <a:off x="4648201" y="6567488"/>
            <a:ext cx="2375971"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rgbClr val="000000"/>
                </a:solidFill>
                <a:latin typeface="Calibri"/>
                <a:ea typeface="Calibri"/>
                <a:cs typeface="Calibri"/>
                <a:sym typeface="Calibri"/>
              </a:rPr>
              <a:t>Image Courtesy of Westlands Water District Website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pic>
        <p:nvPicPr>
          <p:cNvPr id="164" name="Google Shape;164;p25"/>
          <p:cNvPicPr preferRelativeResize="0"/>
          <p:nvPr/>
        </p:nvPicPr>
        <p:blipFill rotWithShape="1">
          <a:blip r:embed="rId3">
            <a:alphaModFix/>
          </a:blip>
          <a:srcRect b="0" l="0" r="0" t="0"/>
          <a:stretch/>
        </p:blipFill>
        <p:spPr>
          <a:xfrm>
            <a:off x="1018419" y="870857"/>
            <a:ext cx="10063239" cy="56605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6"/>
          <p:cNvSpPr txBox="1"/>
          <p:nvPr>
            <p:ph type="title"/>
          </p:nvPr>
        </p:nvSpPr>
        <p:spPr>
          <a:xfrm>
            <a:off x="1981201" y="38100"/>
            <a:ext cx="8156575" cy="1498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lang="en-US" sz="3600"/>
              <a:t>FUTURE CONDITION </a:t>
            </a:r>
            <a:br>
              <a:rPr lang="en-US" sz="3600"/>
            </a:br>
            <a:r>
              <a:rPr lang="en-US" sz="3600"/>
              <a:t>KLAMATH/TRINITY RIVER FISHERIES?</a:t>
            </a:r>
            <a:endParaRPr/>
          </a:p>
        </p:txBody>
      </p:sp>
      <p:sp>
        <p:nvSpPr>
          <p:cNvPr id="170" name="Google Shape;170;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71" name="Google Shape;171;p26"/>
          <p:cNvSpPr/>
          <p:nvPr/>
        </p:nvSpPr>
        <p:spPr>
          <a:xfrm>
            <a:off x="4942169" y="-1061538"/>
            <a:ext cx="2307662" cy="2123077"/>
          </a:xfrm>
          <a:prstGeom prst="rect">
            <a:avLst/>
          </a:prstGeom>
          <a:noFill/>
          <a:ln>
            <a:noFill/>
          </a:ln>
        </p:spPr>
        <p:txBody>
          <a:bodyPr anchorCtr="0" anchor="ctr" bIns="914100" lIns="1142625" spcFirstLastPara="1" rIns="1142625" wrap="square" tIns="914100">
            <a:noAutofit/>
          </a:bodyPr>
          <a:lstStyle/>
          <a:p>
            <a:pPr indent="0" lvl="0" marL="0" marR="0" rtl="0" algn="ctr">
              <a:spcBef>
                <a:spcPts val="0"/>
              </a:spcBef>
              <a:spcAft>
                <a:spcPts val="0"/>
              </a:spcAft>
              <a:buNone/>
            </a:pPr>
            <a:r>
              <a:t/>
            </a:r>
            <a:endParaRPr sz="1800">
              <a:solidFill>
                <a:schemeClr val="dk1"/>
              </a:solidFill>
              <a:latin typeface="Tahoma"/>
              <a:ea typeface="Tahoma"/>
              <a:cs typeface="Tahoma"/>
              <a:sym typeface="Tahoma"/>
            </a:endParaRPr>
          </a:p>
        </p:txBody>
      </p:sp>
      <p:pic>
        <p:nvPicPr>
          <p:cNvPr descr="Klamath fish Kill" id="172" name="Google Shape;172;p26"/>
          <p:cNvPicPr preferRelativeResize="0"/>
          <p:nvPr/>
        </p:nvPicPr>
        <p:blipFill rotWithShape="1">
          <a:blip r:embed="rId3">
            <a:alphaModFix/>
          </a:blip>
          <a:srcRect b="0" l="0" r="0" t="0"/>
          <a:stretch/>
        </p:blipFill>
        <p:spPr>
          <a:xfrm>
            <a:off x="2243464" y="1638301"/>
            <a:ext cx="2800350" cy="4152900"/>
          </a:xfrm>
          <a:prstGeom prst="rect">
            <a:avLst/>
          </a:prstGeom>
          <a:noFill/>
          <a:ln cap="flat" cmpd="thinThick" w="57150">
            <a:solidFill>
              <a:srgbClr val="FFFF00"/>
            </a:solidFill>
            <a:prstDash val="solid"/>
            <a:miter lim="800000"/>
            <a:headEnd len="sm" w="sm" type="none"/>
            <a:tailEnd len="sm" w="sm" type="none"/>
          </a:ln>
        </p:spPr>
      </p:pic>
      <p:sp>
        <p:nvSpPr>
          <p:cNvPr id="173" name="Google Shape;173;p26"/>
          <p:cNvSpPr/>
          <p:nvPr/>
        </p:nvSpPr>
        <p:spPr>
          <a:xfrm>
            <a:off x="1524000" y="-36810"/>
            <a:ext cx="227948" cy="646330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a:p>
          <a:p>
            <a:pPr indent="0" lvl="0" marL="0" marR="0" rtl="0" algn="l">
              <a:spcBef>
                <a:spcPts val="0"/>
              </a:spcBef>
              <a:spcAft>
                <a:spcPts val="0"/>
              </a:spcAft>
              <a:buClr>
                <a:schemeClr val="dk1"/>
              </a:buClr>
              <a:buSzPts val="1200"/>
              <a:buFont typeface="Arial"/>
              <a:buNone/>
            </a:pP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a:p>
          <a:p>
            <a:pPr indent="0" lvl="0" marL="0" marR="0" rtl="0" algn="l">
              <a:spcBef>
                <a:spcPts val="0"/>
              </a:spcBef>
              <a:spcAft>
                <a:spcPts val="0"/>
              </a:spcAft>
              <a:buClr>
                <a:schemeClr val="dk1"/>
              </a:buClr>
              <a:buSzPts val="1200"/>
              <a:buFont typeface="Arial"/>
              <a:buNone/>
            </a:pPr>
            <a:br>
              <a:rPr lang="en-US" sz="1200">
                <a:solidFill>
                  <a:schemeClr val="dk1"/>
                </a:solidFill>
                <a:latin typeface="Arial"/>
                <a:ea typeface="Arial"/>
                <a:cs typeface="Arial"/>
                <a:sym typeface="Arial"/>
              </a:rPr>
            </a:br>
            <a:endParaRPr sz="9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pic>
        <p:nvPicPr>
          <p:cNvPr id="174" name="Google Shape;174;p26"/>
          <p:cNvPicPr preferRelativeResize="0"/>
          <p:nvPr>
            <p:ph idx="2" type="body"/>
          </p:nvPr>
        </p:nvPicPr>
        <p:blipFill rotWithShape="1">
          <a:blip r:embed="rId4">
            <a:alphaModFix/>
          </a:blip>
          <a:srcRect b="0" l="0" r="0" t="0"/>
          <a:stretch/>
        </p:blipFill>
        <p:spPr>
          <a:xfrm>
            <a:off x="6099175" y="2451101"/>
            <a:ext cx="4038600" cy="2271713"/>
          </a:xfrm>
          <a:prstGeom prst="rect">
            <a:avLst/>
          </a:prstGeom>
          <a:noFill/>
          <a:ln>
            <a:noFill/>
          </a:ln>
        </p:spPr>
      </p:pic>
      <p:sp>
        <p:nvSpPr>
          <p:cNvPr id="175" name="Google Shape;175;p26"/>
          <p:cNvSpPr txBox="1"/>
          <p:nvPr/>
        </p:nvSpPr>
        <p:spPr>
          <a:xfrm>
            <a:off x="6477000" y="5029201"/>
            <a:ext cx="3733800" cy="9239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800"/>
              <a:buFont typeface="Tahoma"/>
              <a:buNone/>
            </a:pPr>
            <a:r>
              <a:rPr lang="en-US" sz="1800">
                <a:solidFill>
                  <a:schemeClr val="dk1"/>
                </a:solidFill>
                <a:latin typeface="Tahoma"/>
                <a:ea typeface="Tahoma"/>
                <a:cs typeface="Tahoma"/>
                <a:sym typeface="Tahoma"/>
              </a:rPr>
              <a:t>Central Valley fall-run Chinook salmon in the Yuba River. Photo: Jacob Katz</a:t>
            </a:r>
            <a:endParaRPr/>
          </a:p>
        </p:txBody>
      </p:sp>
      <p:sp>
        <p:nvSpPr>
          <p:cNvPr id="176" name="Google Shape;176;p26"/>
          <p:cNvSpPr txBox="1"/>
          <p:nvPr/>
        </p:nvSpPr>
        <p:spPr>
          <a:xfrm>
            <a:off x="2600326" y="5791201"/>
            <a:ext cx="3267075" cy="9239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Tahoma"/>
              <a:buNone/>
            </a:pPr>
            <a:r>
              <a:rPr lang="en-US" sz="1800">
                <a:solidFill>
                  <a:schemeClr val="dk1"/>
                </a:solidFill>
                <a:latin typeface="Tahoma"/>
                <a:ea typeface="Tahoma"/>
                <a:cs typeface="Tahoma"/>
                <a:sym typeface="Tahoma"/>
              </a:rPr>
              <a:t>Lower Klamath River 2002. Photo: California Department of Fish and Wildlife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82" name="Google Shape;182;p2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83" name="Google Shape;183;p2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84" name="Google Shape;184;p27"/>
          <p:cNvPicPr preferRelativeResize="0"/>
          <p:nvPr/>
        </p:nvPicPr>
        <p:blipFill rotWithShape="1">
          <a:blip r:embed="rId3">
            <a:alphaModFix/>
          </a:blip>
          <a:srcRect b="0" l="0" r="0" t="0"/>
          <a:stretch/>
        </p:blipFill>
        <p:spPr>
          <a:xfrm>
            <a:off x="3880610" y="0"/>
            <a:ext cx="443078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THANK YOU WATER PROTECTORS!</a:t>
            </a:r>
            <a:endParaRPr/>
          </a:p>
        </p:txBody>
      </p:sp>
      <p:sp>
        <p:nvSpPr>
          <p:cNvPr id="190" name="Google Shape;190;p28"/>
          <p:cNvSpPr txBox="1"/>
          <p:nvPr>
            <p:ph idx="1" type="body"/>
          </p:nvPr>
        </p:nvSpPr>
        <p:spPr>
          <a:xfrm>
            <a:off x="838200" y="1825625"/>
            <a:ext cx="5181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191" name="Google Shape;191;p28"/>
          <p:cNvSpPr txBox="1"/>
          <p:nvPr>
            <p:ph idx="2" type="body"/>
          </p:nvPr>
        </p:nvSpPr>
        <p:spPr>
          <a:xfrm>
            <a:off x="6172200" y="1825625"/>
            <a:ext cx="5181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92" name="Google Shape;192;p28"/>
          <p:cNvPicPr preferRelativeResize="0"/>
          <p:nvPr/>
        </p:nvPicPr>
        <p:blipFill>
          <a:blip r:embed="rId3">
            <a:alphaModFix/>
          </a:blip>
          <a:stretch>
            <a:fillRect/>
          </a:stretch>
        </p:blipFill>
        <p:spPr>
          <a:xfrm>
            <a:off x="1389038" y="1690825"/>
            <a:ext cx="9413924" cy="5163875"/>
          </a:xfrm>
          <a:prstGeom prst="rect">
            <a:avLst/>
          </a:prstGeom>
          <a:noFill/>
          <a:ln>
            <a:noFill/>
          </a:ln>
        </p:spPr>
      </p:pic>
      <p:sp>
        <p:nvSpPr>
          <p:cNvPr id="193" name="Google Shape;193;p28"/>
          <p:cNvSpPr txBox="1"/>
          <p:nvPr/>
        </p:nvSpPr>
        <p:spPr>
          <a:xfrm>
            <a:off x="393192" y="387214"/>
            <a:ext cx="4740000" cy="46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id="93" name="Google Shape;93;p14"/>
          <p:cNvPicPr preferRelativeResize="0"/>
          <p:nvPr/>
        </p:nvPicPr>
        <p:blipFill rotWithShape="1">
          <a:blip r:embed="rId3">
            <a:alphaModFix/>
          </a:blip>
          <a:srcRect b="0" l="0" r="0" t="0"/>
          <a:stretch/>
        </p:blipFill>
        <p:spPr>
          <a:xfrm>
            <a:off x="2100943" y="-953315"/>
            <a:ext cx="8762999" cy="11337129"/>
          </a:xfrm>
          <a:prstGeom prst="rect">
            <a:avLst/>
          </a:prstGeom>
          <a:noFill/>
          <a:ln>
            <a:noFill/>
          </a:ln>
        </p:spPr>
      </p:pic>
      <p:sp>
        <p:nvSpPr>
          <p:cNvPr id="94" name="Google Shape;94;p14"/>
          <p:cNvSpPr txBox="1"/>
          <p:nvPr/>
        </p:nvSpPr>
        <p:spPr>
          <a:xfrm>
            <a:off x="315686" y="751114"/>
            <a:ext cx="2015295"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ULTIMATE PLAN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FOR TRINITY RIVER</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DIVISION, USBR,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1952, MODIFIED BY</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IFR, 2016</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15"/>
          <p:cNvPicPr preferRelativeResize="0"/>
          <p:nvPr/>
        </p:nvPicPr>
        <p:blipFill rotWithShape="1">
          <a:blip r:embed="rId3">
            <a:alphaModFix/>
          </a:blip>
          <a:srcRect b="0" l="0" r="0" t="0"/>
          <a:stretch/>
        </p:blipFill>
        <p:spPr>
          <a:xfrm>
            <a:off x="1307918" y="455636"/>
            <a:ext cx="9479824" cy="60381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b="0" l="0" r="0" t="0"/>
          <a:stretch/>
        </p:blipFill>
        <p:spPr>
          <a:xfrm>
            <a:off x="2360578" y="-76200"/>
            <a:ext cx="9417765" cy="6323356"/>
          </a:xfrm>
          <a:prstGeom prst="rect">
            <a:avLst/>
          </a:prstGeom>
          <a:noFill/>
          <a:ln>
            <a:noFill/>
          </a:ln>
        </p:spPr>
      </p:pic>
      <p:sp>
        <p:nvSpPr>
          <p:cNvPr id="105" name="Google Shape;105;p16"/>
          <p:cNvSpPr txBox="1"/>
          <p:nvPr/>
        </p:nvSpPr>
        <p:spPr>
          <a:xfrm>
            <a:off x="1143000" y="6323356"/>
            <a:ext cx="446519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Photo: Tupper Ansel Blake, USFWS, Wikipedia</a:t>
            </a:r>
            <a:endParaRPr/>
          </a:p>
        </p:txBody>
      </p:sp>
      <p:sp>
        <p:nvSpPr>
          <p:cNvPr id="106" name="Google Shape;106;p16"/>
          <p:cNvSpPr txBox="1"/>
          <p:nvPr/>
        </p:nvSpPr>
        <p:spPr>
          <a:xfrm>
            <a:off x="555171" y="1578429"/>
            <a:ext cx="143321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TRINITY DAM</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&amp; RESERVOIR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12" name="Google Shape;112;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13" name="Google Shape;113;p17"/>
          <p:cNvPicPr preferRelativeResize="0"/>
          <p:nvPr/>
        </p:nvPicPr>
        <p:blipFill rotWithShape="1">
          <a:blip r:embed="rId3">
            <a:alphaModFix/>
          </a:blip>
          <a:srcRect b="0" l="0" r="0" t="0"/>
          <a:stretch/>
        </p:blipFill>
        <p:spPr>
          <a:xfrm>
            <a:off x="557314" y="267488"/>
            <a:ext cx="8345486" cy="6323013"/>
          </a:xfrm>
          <a:prstGeom prst="rect">
            <a:avLst/>
          </a:prstGeom>
          <a:noFill/>
          <a:ln>
            <a:noFill/>
          </a:ln>
        </p:spPr>
      </p:pic>
      <p:sp>
        <p:nvSpPr>
          <p:cNvPr id="114" name="Google Shape;114;p17"/>
          <p:cNvSpPr txBox="1"/>
          <p:nvPr/>
        </p:nvSpPr>
        <p:spPr>
          <a:xfrm>
            <a:off x="8991600" y="6518275"/>
            <a:ext cx="2166938" cy="368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accent6"/>
                </a:solidFill>
                <a:latin typeface="Tahoma"/>
                <a:ea typeface="Tahoma"/>
                <a:cs typeface="Tahoma"/>
                <a:sym typeface="Tahoma"/>
              </a:rPr>
              <a:t>Photo: Krisweb</a:t>
            </a:r>
            <a:endParaRPr sz="1800">
              <a:solidFill>
                <a:schemeClr val="accent6"/>
              </a:solidFill>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20" name="Google Shape;120;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21" name="Google Shape;121;p18"/>
          <p:cNvPicPr preferRelativeResize="0"/>
          <p:nvPr/>
        </p:nvPicPr>
        <p:blipFill rotWithShape="1">
          <a:blip r:embed="rId3">
            <a:alphaModFix/>
          </a:blip>
          <a:srcRect b="0" l="0" r="0" t="0"/>
          <a:stretch/>
        </p:blipFill>
        <p:spPr>
          <a:xfrm>
            <a:off x="1534886" y="-77788"/>
            <a:ext cx="8686800" cy="6630988"/>
          </a:xfrm>
          <a:prstGeom prst="rect">
            <a:avLst/>
          </a:prstGeom>
          <a:noFill/>
          <a:ln>
            <a:noFill/>
          </a:ln>
        </p:spPr>
      </p:pic>
      <p:sp>
        <p:nvSpPr>
          <p:cNvPr id="122" name="Google Shape;122;p18"/>
          <p:cNvSpPr txBox="1"/>
          <p:nvPr/>
        </p:nvSpPr>
        <p:spPr>
          <a:xfrm>
            <a:off x="9067800" y="6488114"/>
            <a:ext cx="2763838"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accent6"/>
                </a:solidFill>
                <a:latin typeface="Tahoma"/>
                <a:ea typeface="Tahoma"/>
                <a:cs typeface="Tahoma"/>
                <a:sym typeface="Tahoma"/>
              </a:rPr>
              <a:t>Photo: USBR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73725" y="387338"/>
            <a:ext cx="2664300" cy="576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TRINITY DAM GLORY HOLE Photo: Trinity Journal</a:t>
            </a:r>
            <a:endParaRPr/>
          </a:p>
        </p:txBody>
      </p:sp>
      <p:sp>
        <p:nvSpPr>
          <p:cNvPr id="128" name="Google Shape;128;p19"/>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29" name="Google Shape;129;p19"/>
          <p:cNvPicPr preferRelativeResize="0"/>
          <p:nvPr/>
        </p:nvPicPr>
        <p:blipFill>
          <a:blip r:embed="rId3">
            <a:alphaModFix/>
          </a:blip>
          <a:stretch>
            <a:fillRect/>
          </a:stretch>
        </p:blipFill>
        <p:spPr>
          <a:xfrm>
            <a:off x="2738025" y="0"/>
            <a:ext cx="9808299" cy="6538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Google Shape;134;p20"/>
          <p:cNvPicPr preferRelativeResize="0"/>
          <p:nvPr/>
        </p:nvPicPr>
        <p:blipFill rotWithShape="1">
          <a:blip r:embed="rId3">
            <a:alphaModFix/>
          </a:blip>
          <a:srcRect b="0" l="0" r="0" t="0"/>
          <a:stretch/>
        </p:blipFill>
        <p:spPr>
          <a:xfrm>
            <a:off x="1524000" y="0"/>
            <a:ext cx="9144000" cy="6858000"/>
          </a:xfrm>
          <a:prstGeom prst="rect">
            <a:avLst/>
          </a:prstGeom>
          <a:noFill/>
          <a:ln>
            <a:noFill/>
          </a:ln>
        </p:spPr>
      </p:pic>
      <p:sp>
        <p:nvSpPr>
          <p:cNvPr id="135" name="Google Shape;135;p20"/>
          <p:cNvSpPr txBox="1"/>
          <p:nvPr>
            <p:ph type="title"/>
          </p:nvPr>
        </p:nvSpPr>
        <p:spPr>
          <a:xfrm>
            <a:off x="1676400" y="228601"/>
            <a:ext cx="8534400" cy="113982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Times New Roman"/>
              <a:buNone/>
            </a:pPr>
            <a:r>
              <a:rPr b="1" lang="en-US" sz="4000">
                <a:latin typeface="Times New Roman"/>
                <a:ea typeface="Times New Roman"/>
                <a:cs typeface="Times New Roman"/>
                <a:sym typeface="Times New Roman"/>
              </a:rPr>
              <a:t>1970’s:  </a:t>
            </a:r>
            <a:r>
              <a:rPr b="1" lang="en-US" sz="2400"/>
              <a:t>Damage to Trinity River Fisheries is severe</a:t>
            </a:r>
            <a:br>
              <a:rPr b="1" lang="en-US" sz="2400"/>
            </a:br>
            <a:r>
              <a:rPr b="1" lang="en-US" sz="2400"/>
              <a:t>		Trinity River Task Force is formed</a:t>
            </a:r>
            <a:endParaRPr b="1" sz="2400">
              <a:latin typeface="Times New Roman"/>
              <a:ea typeface="Times New Roman"/>
              <a:cs typeface="Times New Roman"/>
              <a:sym typeface="Times New Roman"/>
            </a:endParaRPr>
          </a:p>
        </p:txBody>
      </p:sp>
      <p:sp>
        <p:nvSpPr>
          <p:cNvPr id="136" name="Google Shape;136;p20"/>
          <p:cNvSpPr txBox="1"/>
          <p:nvPr/>
        </p:nvSpPr>
        <p:spPr>
          <a:xfrm>
            <a:off x="2209800" y="4267201"/>
            <a:ext cx="7924800" cy="25304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1975:  	Experiments with increased flows begin</a:t>
            </a:r>
            <a:endParaRPr/>
          </a:p>
          <a:p>
            <a:pPr indent="0" lvl="0" marL="0" marR="0" rtl="0" algn="l">
              <a:spcBef>
                <a:spcPts val="1000"/>
              </a:spcBef>
              <a:spcAft>
                <a:spcPts val="0"/>
              </a:spcAft>
              <a:buNone/>
            </a:pPr>
            <a:r>
              <a:rPr lang="en-US" sz="2000">
                <a:solidFill>
                  <a:schemeClr val="dk1"/>
                </a:solidFill>
                <a:latin typeface="Calibri"/>
                <a:ea typeface="Calibri"/>
                <a:cs typeface="Calibri"/>
                <a:sym typeface="Calibri"/>
              </a:rPr>
              <a:t>1977:  	Driest year on record in California, Trinity Lake drained to 	approximately 10% of its capacity (224,000 af)- cold water           pool nearly exhausted, but Powerplant remains in operation</a:t>
            </a:r>
            <a:endParaRPr/>
          </a:p>
          <a:p>
            <a:pPr indent="0" lvl="0" marL="0" marR="0" rtl="0" algn="l">
              <a:spcBef>
                <a:spcPts val="1000"/>
              </a:spcBef>
              <a:spcAft>
                <a:spcPts val="0"/>
              </a:spcAft>
              <a:buNone/>
            </a:pPr>
            <a:r>
              <a:rPr lang="en-US" sz="2000">
                <a:solidFill>
                  <a:schemeClr val="dk1"/>
                </a:solidFill>
                <a:latin typeface="Calibri"/>
                <a:ea typeface="Calibri"/>
                <a:cs typeface="Calibri"/>
                <a:sym typeface="Calibri"/>
              </a:rPr>
              <a:t>1977:  	Trinity River Hatchery Fish Die because Reclamation 	refuses to bypass the Powerplant to provide cold water to 	the fish until September 9, 1977</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id="141" name="Google Shape;141;p21"/>
          <p:cNvPicPr preferRelativeResize="0"/>
          <p:nvPr/>
        </p:nvPicPr>
        <p:blipFill rotWithShape="1">
          <a:blip r:embed="rId3">
            <a:alphaModFix/>
          </a:blip>
          <a:srcRect b="0" l="0" r="0" t="0"/>
          <a:stretch/>
        </p:blipFill>
        <p:spPr>
          <a:xfrm>
            <a:off x="3390656" y="140756"/>
            <a:ext cx="5661904" cy="66143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