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-azcPugmKQ" TargetMode="External"/><Relationship Id="rId2" Type="http://schemas.openxmlformats.org/officeDocument/2006/relationships/hyperlink" Target="https://www.youtube.com/watch?v=qRmklJfvq74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6905" y="0"/>
            <a:ext cx="4737088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4669" y="134670"/>
            <a:ext cx="4107427" cy="47807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98000" y="281170"/>
            <a:ext cx="1871345" cy="18237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sz="1300" spc="-5" dirty="0">
                <a:latin typeface="Arial"/>
                <a:cs typeface="Arial"/>
              </a:rPr>
              <a:t>The Bay Delta is </a:t>
            </a:r>
            <a:r>
              <a:rPr sz="1300" dirty="0">
                <a:latin typeface="Arial"/>
                <a:cs typeface="Arial"/>
              </a:rPr>
              <a:t>a  </a:t>
            </a:r>
            <a:r>
              <a:rPr sz="1300" spc="-5" dirty="0">
                <a:latin typeface="Arial"/>
                <a:cs typeface="Arial"/>
              </a:rPr>
              <a:t>heavily impacted  watershed. There are  over 1400 dams in  California. </a:t>
            </a:r>
            <a:r>
              <a:rPr sz="1300" dirty="0">
                <a:latin typeface="Arial"/>
                <a:cs typeface="Arial"/>
              </a:rPr>
              <a:t>Many </a:t>
            </a:r>
            <a:r>
              <a:rPr sz="1300" spc="-5" dirty="0">
                <a:latin typeface="Arial"/>
                <a:cs typeface="Arial"/>
              </a:rPr>
              <a:t>are in  on the Bay Delta  tributaries. The Delta</a:t>
            </a:r>
            <a:r>
              <a:rPr sz="1300" spc="-11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and  SF Bay </a:t>
            </a:r>
            <a:r>
              <a:rPr sz="1300" spc="-10" dirty="0">
                <a:latin typeface="Arial"/>
                <a:cs typeface="Arial"/>
              </a:rPr>
              <a:t>suffer </a:t>
            </a:r>
            <a:r>
              <a:rPr sz="1300" spc="-5" dirty="0">
                <a:latin typeface="Arial"/>
                <a:cs typeface="Arial"/>
              </a:rPr>
              <a:t>from  levees and</a:t>
            </a:r>
            <a:r>
              <a:rPr sz="1300" spc="-2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dikes.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8175" y="3354596"/>
            <a:ext cx="1428750" cy="14236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85"/>
              </a:spcBef>
            </a:pPr>
            <a:r>
              <a:rPr sz="1300" dirty="0">
                <a:latin typeface="Arial"/>
                <a:cs typeface="Arial"/>
              </a:rPr>
              <a:t>Many </a:t>
            </a:r>
            <a:r>
              <a:rPr sz="1300" spc="-5" dirty="0">
                <a:latin typeface="Arial"/>
                <a:cs typeface="Arial"/>
              </a:rPr>
              <a:t>of the the  </a:t>
            </a:r>
            <a:r>
              <a:rPr sz="1300" dirty="0">
                <a:latin typeface="Arial"/>
                <a:cs typeface="Arial"/>
              </a:rPr>
              <a:t>reservoirs </a:t>
            </a:r>
            <a:r>
              <a:rPr sz="1300" spc="-5" dirty="0">
                <a:latin typeface="Arial"/>
                <a:cs typeface="Arial"/>
              </a:rPr>
              <a:t>the</a:t>
            </a:r>
            <a:r>
              <a:rPr sz="1300" spc="-10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state  </a:t>
            </a:r>
            <a:r>
              <a:rPr sz="1300" spc="-5" dirty="0">
                <a:latin typeface="Arial"/>
                <a:cs typeface="Arial"/>
              </a:rPr>
              <a:t>and federal water  projects in  California targeted  California </a:t>
            </a:r>
            <a:r>
              <a:rPr sz="1300" spc="-15" dirty="0">
                <a:latin typeface="Arial"/>
                <a:cs typeface="Arial"/>
              </a:rPr>
              <a:t>Tribe’s  </a:t>
            </a:r>
            <a:r>
              <a:rPr sz="1300" spc="-5" dirty="0">
                <a:latin typeface="Arial"/>
                <a:cs typeface="Arial"/>
              </a:rPr>
              <a:t>trust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lands.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458949"/>
            <a:ext cx="3613150" cy="416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300"/>
              </a:lnSpc>
              <a:spcBef>
                <a:spcPts val="100"/>
              </a:spcBef>
            </a:pP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Many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of the Bay Delta watersheds used  to have abundant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runs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salmon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and  other fish that utilized the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cold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water in  the upper watersheds. There were even 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runs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salmon,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for every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season.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Now  that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so much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of the watershed is  dammed, diked and diverter and there  is little habitat left. This has led to the  winter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run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spring run chinook, 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green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sturgeon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and Delta Smelt facing  extinction. Reverse flows from large  diversion in the Delta also threaten fish. 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Most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of the dams do not have fish  passage leaving upstream </a:t>
            </a:r>
            <a:r>
              <a:rPr sz="1600" spc="-15" dirty="0">
                <a:solidFill>
                  <a:srgbClr val="595959"/>
                </a:solidFill>
                <a:latin typeface="Arial"/>
                <a:cs typeface="Arial"/>
              </a:rPr>
              <a:t>Tribes 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without.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a valuable </a:t>
            </a:r>
            <a:r>
              <a:rPr sz="1600" spc="-5" dirty="0">
                <a:solidFill>
                  <a:srgbClr val="595959"/>
                </a:solidFill>
                <a:latin typeface="Arial"/>
                <a:cs typeface="Arial"/>
              </a:rPr>
              <a:t>food</a:t>
            </a:r>
            <a:r>
              <a:rPr sz="16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595959"/>
                </a:solidFill>
                <a:latin typeface="Arial"/>
                <a:cs typeface="Arial"/>
              </a:rPr>
              <a:t>source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119271" y="1017425"/>
            <a:ext cx="4713024" cy="3312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653047"/>
            <a:ext cx="4639945" cy="4187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The dams and diversion in the watershed are part of the  Central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Valley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state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and federal water projects. These  project use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many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of the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same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diversions and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canals,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but  they operate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different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dams. The federal water project  alone has 20 dams. </a:t>
            </a:r>
            <a:r>
              <a:rPr sz="1200" spc="-25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200" spc="-70" dirty="0">
                <a:solidFill>
                  <a:srgbClr val="222222"/>
                </a:solidFill>
                <a:latin typeface="Arial"/>
                <a:cs typeface="Arial"/>
              </a:rPr>
              <a:t>SWP </a:t>
            </a:r>
            <a:r>
              <a:rPr sz="1200" spc="-5" dirty="0">
                <a:solidFill>
                  <a:srgbClr val="222222"/>
                </a:solidFill>
                <a:latin typeface="Arial"/>
                <a:cs typeface="Arial"/>
              </a:rPr>
              <a:t>has </a:t>
            </a:r>
            <a:r>
              <a:rPr sz="1200" spc="-10" dirty="0">
                <a:solidFill>
                  <a:srgbClr val="222222"/>
                </a:solidFill>
                <a:latin typeface="Arial"/>
                <a:cs typeface="Arial"/>
              </a:rPr>
              <a:t>required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the </a:t>
            </a:r>
            <a:r>
              <a:rPr sz="1200" spc="15" dirty="0">
                <a:solidFill>
                  <a:srgbClr val="222222"/>
                </a:solidFill>
                <a:latin typeface="Arial"/>
                <a:cs typeface="Arial"/>
              </a:rPr>
              <a:t>construction </a:t>
            </a:r>
            <a:r>
              <a:rPr sz="1200" spc="45" dirty="0">
                <a:solidFill>
                  <a:srgbClr val="222222"/>
                </a:solidFill>
                <a:latin typeface="Arial"/>
                <a:cs typeface="Arial"/>
              </a:rPr>
              <a:t>of</a:t>
            </a:r>
            <a:r>
              <a:rPr sz="1200" spc="-204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21  </a:t>
            </a:r>
            <a:r>
              <a:rPr sz="1200" spc="10" dirty="0">
                <a:solidFill>
                  <a:srgbClr val="222222"/>
                </a:solidFill>
                <a:latin typeface="Arial"/>
                <a:cs typeface="Arial"/>
              </a:rPr>
              <a:t>dams </a:t>
            </a:r>
            <a:r>
              <a:rPr sz="1200" spc="-10" dirty="0">
                <a:solidFill>
                  <a:srgbClr val="222222"/>
                </a:solidFill>
                <a:latin typeface="Arial"/>
                <a:cs typeface="Arial"/>
              </a:rPr>
              <a:t>and </a:t>
            </a:r>
            <a:r>
              <a:rPr sz="1200" dirty="0">
                <a:solidFill>
                  <a:srgbClr val="222222"/>
                </a:solidFill>
                <a:latin typeface="Arial"/>
                <a:cs typeface="Arial"/>
              </a:rPr>
              <a:t>more than 700 </a:t>
            </a:r>
            <a:r>
              <a:rPr sz="1200" spc="10" dirty="0">
                <a:solidFill>
                  <a:srgbClr val="222222"/>
                </a:solidFill>
                <a:latin typeface="Arial"/>
                <a:cs typeface="Arial"/>
              </a:rPr>
              <a:t>miles </a:t>
            </a:r>
            <a:r>
              <a:rPr sz="1200" spc="-15" dirty="0">
                <a:solidFill>
                  <a:srgbClr val="222222"/>
                </a:solidFill>
                <a:latin typeface="Arial"/>
                <a:cs typeface="Arial"/>
              </a:rPr>
              <a:t>(1,100 </a:t>
            </a:r>
            <a:r>
              <a:rPr sz="1200" spc="20" dirty="0">
                <a:solidFill>
                  <a:srgbClr val="222222"/>
                </a:solidFill>
                <a:latin typeface="Arial"/>
                <a:cs typeface="Arial"/>
              </a:rPr>
              <a:t>km) </a:t>
            </a:r>
            <a:r>
              <a:rPr sz="1200" spc="45" dirty="0">
                <a:solidFill>
                  <a:srgbClr val="222222"/>
                </a:solidFill>
                <a:latin typeface="Arial"/>
                <a:cs typeface="Arial"/>
              </a:rPr>
              <a:t>of </a:t>
            </a:r>
            <a:r>
              <a:rPr sz="1200" spc="-15" dirty="0">
                <a:solidFill>
                  <a:srgbClr val="222222"/>
                </a:solidFill>
                <a:latin typeface="Arial"/>
                <a:cs typeface="Arial"/>
              </a:rPr>
              <a:t>canals, </a:t>
            </a:r>
            <a:r>
              <a:rPr sz="1200" spc="-5" dirty="0">
                <a:solidFill>
                  <a:srgbClr val="222222"/>
                </a:solidFill>
                <a:latin typeface="Arial"/>
                <a:cs typeface="Arial"/>
              </a:rPr>
              <a:t>pipelines.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The  federal water is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managed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by the Bureau of Reclamation  and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mainly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feeds farms. The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state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project is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mainly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based  in the Sierras and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mainly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feeds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cities.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The projects are  usually analysed together and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coordinated.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There are also 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many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privately held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dams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Arial"/>
              <a:cs typeface="Arial"/>
            </a:endParaRPr>
          </a:p>
          <a:p>
            <a:pPr marL="12700" marR="19685">
              <a:lnSpc>
                <a:spcPct val="116100"/>
              </a:lnSpc>
            </a:pP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Along with impacting the Central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Valley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and Sierra 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Watersheds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the Central </a:t>
            </a:r>
            <a:r>
              <a:rPr sz="1400" spc="-25" dirty="0">
                <a:solidFill>
                  <a:srgbClr val="595959"/>
                </a:solidFill>
                <a:latin typeface="Arial"/>
                <a:cs typeface="Arial"/>
              </a:rPr>
              <a:t>Valley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State </a:t>
            </a:r>
            <a:r>
              <a:rPr sz="1400" dirty="0">
                <a:solidFill>
                  <a:srgbClr val="595959"/>
                </a:solidFill>
                <a:latin typeface="Arial"/>
                <a:cs typeface="Arial"/>
              </a:rPr>
              <a:t>state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and federal  water projects impact the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Trinity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and Klamath Rivers. The  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Trinity </a:t>
            </a:r>
            <a:r>
              <a:rPr sz="1400" spc="-5" dirty="0">
                <a:solidFill>
                  <a:srgbClr val="595959"/>
                </a:solidFill>
                <a:latin typeface="Arial"/>
                <a:cs typeface="Arial"/>
              </a:rPr>
              <a:t>River is diverted into the Sacramento River near the  Shasta</a:t>
            </a:r>
            <a:r>
              <a:rPr sz="14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595959"/>
                </a:solidFill>
                <a:latin typeface="Arial"/>
                <a:cs typeface="Arial"/>
              </a:rPr>
              <a:t>Reservoir.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129575" y="349975"/>
            <a:ext cx="3797774" cy="4557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508906"/>
            <a:ext cx="8021320" cy="38811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current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processes impacting the Central </a:t>
            </a:r>
            <a:r>
              <a:rPr sz="1800" spc="-30" dirty="0">
                <a:solidFill>
                  <a:srgbClr val="595959"/>
                </a:solidFill>
                <a:latin typeface="Arial"/>
                <a:cs typeface="Arial"/>
              </a:rPr>
              <a:t>Valley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and Bay Delta </a:t>
            </a:r>
            <a:r>
              <a:rPr sz="1800" spc="-15" dirty="0">
                <a:solidFill>
                  <a:srgbClr val="595959"/>
                </a:solidFill>
                <a:latin typeface="Arial"/>
                <a:cs typeface="Arial"/>
              </a:rPr>
              <a:t>Watersheds, 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along with the 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Trinity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River</a:t>
            </a:r>
            <a:r>
              <a:rPr sz="18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are.</a:t>
            </a:r>
            <a:endParaRPr sz="1800">
              <a:latin typeface="Arial"/>
              <a:cs typeface="Arial"/>
            </a:endParaRPr>
          </a:p>
          <a:p>
            <a:pPr marL="469900" indent="-367030">
              <a:lnSpc>
                <a:spcPct val="100000"/>
              </a:lnSpc>
              <a:spcBef>
                <a:spcPts val="1590"/>
              </a:spcBef>
              <a:buChar char="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sz="1800" spc="-15" dirty="0">
                <a:solidFill>
                  <a:srgbClr val="595959"/>
                </a:solidFill>
                <a:latin typeface="Arial"/>
                <a:cs typeface="Arial"/>
              </a:rPr>
              <a:t>Trump 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Water</a:t>
            </a:r>
            <a:r>
              <a:rPr sz="1800" spc="-3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Plan</a:t>
            </a:r>
            <a:endParaRPr sz="1800">
              <a:latin typeface="Arial"/>
              <a:cs typeface="Arial"/>
            </a:endParaRPr>
          </a:p>
          <a:p>
            <a:pPr marL="469900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The State 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Water</a:t>
            </a:r>
            <a:r>
              <a:rPr sz="1800" spc="-1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Plan</a:t>
            </a:r>
            <a:endParaRPr sz="1800">
              <a:latin typeface="Arial"/>
              <a:cs typeface="Arial"/>
            </a:endParaRPr>
          </a:p>
          <a:p>
            <a:pPr marL="469900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The Proposal to Raise the Shasta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Dam</a:t>
            </a:r>
            <a:endParaRPr sz="1800">
              <a:latin typeface="Arial"/>
              <a:cs typeface="Arial"/>
            </a:endParaRPr>
          </a:p>
          <a:p>
            <a:pPr marL="469900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The Proposal to Build the Sites</a:t>
            </a:r>
            <a:r>
              <a:rPr sz="1800" spc="-3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Reservoir</a:t>
            </a:r>
            <a:endParaRPr sz="1800">
              <a:latin typeface="Arial"/>
              <a:cs typeface="Arial"/>
            </a:endParaRPr>
          </a:p>
          <a:p>
            <a:pPr marL="469900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The Proposal to Build the </a:t>
            </a:r>
            <a:r>
              <a:rPr sz="1800" spc="-25" dirty="0">
                <a:solidFill>
                  <a:srgbClr val="595959"/>
                </a:solidFill>
                <a:latin typeface="Arial"/>
                <a:cs typeface="Arial"/>
              </a:rPr>
              <a:t>Temperance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Flat</a:t>
            </a:r>
            <a:r>
              <a:rPr sz="1800" spc="-4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Dam</a:t>
            </a:r>
            <a:endParaRPr sz="1800">
              <a:latin typeface="Arial"/>
              <a:cs typeface="Arial"/>
            </a:endParaRPr>
          </a:p>
          <a:p>
            <a:pPr marL="469900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Westlands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Permanent</a:t>
            </a:r>
            <a:r>
              <a:rPr sz="1800" spc="-1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Contract</a:t>
            </a:r>
            <a:endParaRPr sz="1800">
              <a:latin typeface="Arial"/>
              <a:cs typeface="Arial"/>
            </a:endParaRPr>
          </a:p>
          <a:p>
            <a:pPr marL="469900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FERC dam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relicensing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all over the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Sierras</a:t>
            </a:r>
            <a:endParaRPr sz="1800">
              <a:latin typeface="Arial"/>
              <a:cs typeface="Arial"/>
            </a:endParaRPr>
          </a:p>
          <a:p>
            <a:pPr marL="469900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The Delta 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Water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Quality Control Plan Updates</a:t>
            </a:r>
            <a:endParaRPr sz="1800">
              <a:latin typeface="Arial"/>
              <a:cs typeface="Arial"/>
            </a:endParaRPr>
          </a:p>
          <a:p>
            <a:pPr marL="469900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469265" algn="l"/>
                <a:tab pos="469900" algn="l"/>
              </a:tabLst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Agricultural Pollution</a:t>
            </a: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Permits</a:t>
            </a:r>
            <a:endParaRPr sz="1800">
              <a:latin typeface="Arial"/>
              <a:cs typeface="Arial"/>
            </a:endParaRPr>
          </a:p>
          <a:p>
            <a:pPr marL="469900" indent="-367030">
              <a:lnSpc>
                <a:spcPct val="100000"/>
              </a:lnSpc>
              <a:spcBef>
                <a:spcPts val="315"/>
              </a:spcBef>
              <a:buChar char="●"/>
              <a:tabLst>
                <a:tab pos="469265" algn="l"/>
                <a:tab pos="469900" algn="l"/>
              </a:tabLst>
            </a:pPr>
            <a:r>
              <a:rPr sz="1800" spc="-20" dirty="0">
                <a:solidFill>
                  <a:srgbClr val="595959"/>
                </a:solidFill>
                <a:latin typeface="Arial"/>
                <a:cs typeface="Arial"/>
              </a:rPr>
              <a:t>Water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Rights</a:t>
            </a:r>
            <a:r>
              <a:rPr sz="1800" spc="-9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Application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56300" y="955225"/>
            <a:ext cx="2610946" cy="3233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4725" y="1176350"/>
            <a:ext cx="2170430" cy="2540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599"/>
              </a:lnSpc>
              <a:spcBef>
                <a:spcPts val="100"/>
              </a:spcBef>
            </a:pP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How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much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water</a:t>
            </a:r>
            <a:r>
              <a:rPr sz="1800" spc="-1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that 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can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be taken is also  decided by water 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rights. </a:t>
            </a:r>
            <a:r>
              <a:rPr sz="1800" spc="-15" dirty="0">
                <a:solidFill>
                  <a:srgbClr val="595959"/>
                </a:solidFill>
                <a:latin typeface="Arial"/>
                <a:cs typeface="Arial"/>
              </a:rPr>
              <a:t>Tribes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should 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have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senior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water 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rights.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Paper water</a:t>
            </a:r>
            <a:r>
              <a:rPr sz="1800" spc="-105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is  </a:t>
            </a:r>
            <a:r>
              <a:rPr sz="1800" dirty="0">
                <a:solidFill>
                  <a:srgbClr val="595959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595959"/>
                </a:solidFill>
                <a:latin typeface="Arial"/>
                <a:cs typeface="Arial"/>
              </a:rPr>
              <a:t>huge issue in  California.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97175" y="394300"/>
            <a:ext cx="6135125" cy="4601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13675" y="150131"/>
            <a:ext cx="3342640" cy="478790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-5" dirty="0">
                <a:latin typeface="Arial"/>
                <a:cs typeface="Arial"/>
              </a:rPr>
              <a:t>California is the home to </a:t>
            </a:r>
            <a:r>
              <a:rPr sz="1800" dirty="0">
                <a:latin typeface="Arial"/>
                <a:cs typeface="Arial"/>
              </a:rPr>
              <a:t>many  </a:t>
            </a:r>
            <a:r>
              <a:rPr sz="1800" spc="-10" dirty="0">
                <a:latin typeface="Arial"/>
                <a:cs typeface="Arial"/>
              </a:rPr>
              <a:t>Tribes, </a:t>
            </a:r>
            <a:r>
              <a:rPr sz="1800" dirty="0">
                <a:latin typeface="Arial"/>
                <a:cs typeface="Arial"/>
              </a:rPr>
              <a:t>many </a:t>
            </a:r>
            <a:r>
              <a:rPr sz="1800" spc="-5" dirty="0">
                <a:latin typeface="Arial"/>
                <a:cs typeface="Arial"/>
              </a:rPr>
              <a:t>of which do not  have federal </a:t>
            </a:r>
            <a:r>
              <a:rPr sz="1800" dirty="0">
                <a:latin typeface="Arial"/>
                <a:cs typeface="Arial"/>
              </a:rPr>
              <a:t>recognition,or  </a:t>
            </a:r>
            <a:r>
              <a:rPr sz="1800" spc="-5" dirty="0">
                <a:latin typeface="Arial"/>
                <a:cs typeface="Arial"/>
              </a:rPr>
              <a:t>established fishing or water  </a:t>
            </a:r>
            <a:r>
              <a:rPr sz="1800" dirty="0">
                <a:latin typeface="Arial"/>
                <a:cs typeface="Arial"/>
              </a:rPr>
              <a:t>rights. </a:t>
            </a:r>
            <a:r>
              <a:rPr sz="1800" spc="-5" dirty="0">
                <a:latin typeface="Arial"/>
                <a:cs typeface="Arial"/>
              </a:rPr>
              <a:t>Unlike other </a:t>
            </a:r>
            <a:r>
              <a:rPr sz="1800" dirty="0">
                <a:latin typeface="Arial"/>
                <a:cs typeface="Arial"/>
              </a:rPr>
              <a:t>salmon  states, </a:t>
            </a:r>
            <a:r>
              <a:rPr sz="1800" spc="-5" dirty="0">
                <a:latin typeface="Arial"/>
                <a:cs typeface="Arial"/>
              </a:rPr>
              <a:t>none of </a:t>
            </a:r>
            <a:r>
              <a:rPr sz="1800" spc="-10" dirty="0">
                <a:latin typeface="Arial"/>
                <a:cs typeface="Arial"/>
              </a:rPr>
              <a:t>California’s  </a:t>
            </a:r>
            <a:r>
              <a:rPr sz="1800" spc="-15" dirty="0">
                <a:latin typeface="Arial"/>
                <a:cs typeface="Arial"/>
              </a:rPr>
              <a:t>Tribes </a:t>
            </a:r>
            <a:r>
              <a:rPr sz="1800" spc="-5" dirty="0">
                <a:latin typeface="Arial"/>
                <a:cs typeface="Arial"/>
              </a:rPr>
              <a:t>treaties were </a:t>
            </a:r>
            <a:r>
              <a:rPr sz="1800" dirty="0">
                <a:latin typeface="Arial"/>
                <a:cs typeface="Arial"/>
              </a:rPr>
              <a:t>ratified </a:t>
            </a:r>
            <a:r>
              <a:rPr sz="1800" spc="-5" dirty="0">
                <a:latin typeface="Arial"/>
                <a:cs typeface="Arial"/>
              </a:rPr>
              <a:t>and  few California </a:t>
            </a:r>
            <a:r>
              <a:rPr sz="1800" spc="-15" dirty="0">
                <a:latin typeface="Arial"/>
                <a:cs typeface="Arial"/>
              </a:rPr>
              <a:t>Tribes </a:t>
            </a:r>
            <a:r>
              <a:rPr sz="1800" spc="-5" dirty="0">
                <a:latin typeface="Arial"/>
                <a:cs typeface="Arial"/>
              </a:rPr>
              <a:t>have  </a:t>
            </a:r>
            <a:r>
              <a:rPr sz="1800" dirty="0">
                <a:latin typeface="Arial"/>
                <a:cs typeface="Arial"/>
              </a:rPr>
              <a:t>reservations. </a:t>
            </a:r>
            <a:r>
              <a:rPr sz="1800" spc="-5" dirty="0">
                <a:latin typeface="Arial"/>
                <a:cs typeface="Arial"/>
              </a:rPr>
              <a:t>Some </a:t>
            </a:r>
            <a:r>
              <a:rPr sz="1800" spc="-15" dirty="0">
                <a:latin typeface="Arial"/>
                <a:cs typeface="Arial"/>
              </a:rPr>
              <a:t>Tribes </a:t>
            </a:r>
            <a:r>
              <a:rPr sz="1800" spc="-5" dirty="0">
                <a:latin typeface="Arial"/>
                <a:cs typeface="Arial"/>
              </a:rPr>
              <a:t>do  have </a:t>
            </a:r>
            <a:r>
              <a:rPr sz="1800" dirty="0">
                <a:latin typeface="Arial"/>
                <a:cs typeface="Arial"/>
              </a:rPr>
              <a:t>rancheria </a:t>
            </a:r>
            <a:r>
              <a:rPr sz="1800" spc="-5" dirty="0">
                <a:latin typeface="Arial"/>
                <a:cs typeface="Arial"/>
              </a:rPr>
              <a:t>and </a:t>
            </a:r>
            <a:r>
              <a:rPr sz="1800" dirty="0">
                <a:latin typeface="Arial"/>
                <a:cs typeface="Arial"/>
              </a:rPr>
              <a:t>some </a:t>
            </a:r>
            <a:r>
              <a:rPr sz="1800" spc="-5" dirty="0">
                <a:latin typeface="Arial"/>
                <a:cs typeface="Arial"/>
              </a:rPr>
              <a:t>native  people have Indian Allotments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or  land </a:t>
            </a:r>
            <a:r>
              <a:rPr sz="1800" dirty="0">
                <a:latin typeface="Arial"/>
                <a:cs typeface="Arial"/>
              </a:rPr>
              <a:t>claims. Many </a:t>
            </a:r>
            <a:r>
              <a:rPr sz="1800" spc="-5" dirty="0">
                <a:latin typeface="Arial"/>
                <a:cs typeface="Arial"/>
              </a:rPr>
              <a:t>of these lands  were taken, with establishment  of its </a:t>
            </a:r>
            <a:r>
              <a:rPr sz="1800" dirty="0">
                <a:latin typeface="Arial"/>
                <a:cs typeface="Arial"/>
              </a:rPr>
              <a:t>state </a:t>
            </a:r>
            <a:r>
              <a:rPr sz="1800" spc="-5" dirty="0">
                <a:latin typeface="Arial"/>
                <a:cs typeface="Arial"/>
              </a:rPr>
              <a:t>and federal water  projects and </a:t>
            </a:r>
            <a:r>
              <a:rPr sz="1800" dirty="0">
                <a:latin typeface="Arial"/>
                <a:cs typeface="Arial"/>
              </a:rPr>
              <a:t>many </a:t>
            </a:r>
            <a:r>
              <a:rPr sz="1800" spc="-15" dirty="0">
                <a:latin typeface="Arial"/>
                <a:cs typeface="Arial"/>
              </a:rPr>
              <a:t>Tribes </a:t>
            </a:r>
            <a:r>
              <a:rPr sz="1800" spc="-5" dirty="0">
                <a:latin typeface="Arial"/>
                <a:cs typeface="Arial"/>
              </a:rPr>
              <a:t>were  terminated.</a:t>
            </a:r>
            <a:endParaRPr sz="1800">
              <a:latin typeface="Arial"/>
              <a:cs typeface="Arial"/>
            </a:endParaRPr>
          </a:p>
          <a:p>
            <a:pPr marL="51435" marR="191135" indent="-39370">
              <a:lnSpc>
                <a:spcPct val="102299"/>
              </a:lnSpc>
              <a:spcBef>
                <a:spcPts val="10"/>
              </a:spcBef>
            </a:pPr>
            <a:r>
              <a:rPr sz="1100" u="sng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2"/>
              </a:rPr>
              <a:t>https://www.youtube.com/watch?v=qRmklJfvq74 </a:t>
            </a:r>
            <a:r>
              <a:rPr sz="1100" spc="-10" dirty="0">
                <a:solidFill>
                  <a:srgbClr val="0097A7"/>
                </a:solidFill>
                <a:latin typeface="Arial"/>
                <a:cs typeface="Arial"/>
              </a:rPr>
              <a:t> </a:t>
            </a:r>
            <a:r>
              <a:rPr sz="1100" u="sng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Arial"/>
                <a:cs typeface="Arial"/>
                <a:hlinkClick r:id="rId3"/>
              </a:rPr>
              <a:t>https://www.youtube.com/watch?v=T-azcPugmKQ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00879" y="2939310"/>
            <a:ext cx="198120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5"/>
              </a:lnSpc>
            </a:pPr>
            <a:r>
              <a:rPr sz="2800" dirty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1700" y="190500"/>
            <a:ext cx="4876799" cy="4762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0"/>
            <a:ext cx="6857999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599" y="0"/>
            <a:ext cx="7220625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7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526</Words>
  <Application>Microsoft Office PowerPoint</Application>
  <PresentationFormat>On-screen Show (16:9)</PresentationFormat>
  <Paragraphs>21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Cody A Henrikson</cp:lastModifiedBy>
  <cp:revision>1</cp:revision>
  <dcterms:created xsi:type="dcterms:W3CDTF">2020-07-07T17:59:18Z</dcterms:created>
  <dcterms:modified xsi:type="dcterms:W3CDTF">2020-07-07T18:00:02Z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