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Old Standard TT"/>
      <p:regular r:id="rId18"/>
      <p:bold r:id="rId19"/>
      <p: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ldStandardTT-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OldStandardTT-bold.fntdata"/><Relationship Id="rId6" Type="http://schemas.openxmlformats.org/officeDocument/2006/relationships/slide" Target="slides/slide1.xml"/><Relationship Id="rId18" Type="http://schemas.openxmlformats.org/officeDocument/2006/relationships/font" Target="fonts/OldStandardTT-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8a0ed05732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8a0ed05732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story my aunt cheryl told me. She cant remember where she heard or read it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8a0ed05732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8a0ed05732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820e2bc4d2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820e2bc4d2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8a0ed0573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8a0ed0573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89497f2bbd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89497f2bbd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8a0ed057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8a0ed057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8aacce76a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8aacce76a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89497f2bbd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89497f2bbd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89497f2bbd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89497f2bbd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highlight>
                  <a:srgbClr val="FBFBFB"/>
                </a:highlight>
              </a:rPr>
              <a:t>In 2016, the first year after it was removed, researchers found that no steelhead trout, an iconic type of rainbow trout listed as threatened under the Endangered Species Act, swam past its former site to a tagging location seven miles upriver. By 2017, seven steelhead had made the trip. Last year, the count was 29. So far this year, 123 steelhead have traveled upriver.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8a0ed0573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8a0ed0573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Marine nitrogen detectable in bird feathers. The spawning fish which die are an </a:t>
            </a:r>
            <a:r>
              <a:rPr lang="en">
                <a:solidFill>
                  <a:schemeClr val="dk1"/>
                </a:solidFill>
              </a:rPr>
              <a:t>important</a:t>
            </a:r>
            <a:r>
              <a:rPr lang="en">
                <a:solidFill>
                  <a:schemeClr val="dk1"/>
                </a:solidFill>
              </a:rPr>
              <a:t> food source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89497f2bb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89497f2bbd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Pike minnow </a:t>
            </a:r>
            <a:r>
              <a:rPr lang="en"/>
              <a:t>suppression</a:t>
            </a:r>
            <a:r>
              <a:rPr lang="en"/>
              <a:t> this summer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5.pn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0" y="-77825"/>
            <a:ext cx="8792400" cy="1761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900">
                <a:solidFill>
                  <a:schemeClr val="accent6"/>
                </a:solidFill>
              </a:rPr>
              <a:t>B</a:t>
            </a:r>
            <a:r>
              <a:rPr lang="en" sz="5900">
                <a:solidFill>
                  <a:schemeClr val="accent6"/>
                </a:solidFill>
              </a:rPr>
              <a:t>ringing Salmon Home</a:t>
            </a:r>
            <a:endParaRPr sz="5900">
              <a:solidFill>
                <a:schemeClr val="accent6"/>
              </a:solidFill>
            </a:endParaRPr>
          </a:p>
          <a:p>
            <a:pPr indent="0" lvl="0" marL="0" rtl="0" algn="l">
              <a:spcBef>
                <a:spcPts val="0"/>
              </a:spcBef>
              <a:spcAft>
                <a:spcPts val="0"/>
              </a:spcAft>
              <a:buNone/>
            </a:pPr>
            <a:r>
              <a:rPr lang="en" sz="2400">
                <a:solidFill>
                  <a:schemeClr val="accent1"/>
                </a:solidFill>
              </a:rPr>
              <a:t>Eel River</a:t>
            </a:r>
            <a:r>
              <a:rPr lang="en" sz="2300">
                <a:solidFill>
                  <a:schemeClr val="accent1"/>
                </a:solidFill>
              </a:rPr>
              <a:t> Dam Removal</a:t>
            </a:r>
            <a:r>
              <a:rPr lang="en" sz="4100"/>
              <a:t>  </a:t>
            </a:r>
            <a:endParaRPr sz="4100"/>
          </a:p>
        </p:txBody>
      </p:sp>
      <p:sp>
        <p:nvSpPr>
          <p:cNvPr id="60" name="Google Shape;60;p13"/>
          <p:cNvSpPr txBox="1"/>
          <p:nvPr>
            <p:ph idx="1" type="subTitle"/>
          </p:nvPr>
        </p:nvSpPr>
        <p:spPr>
          <a:xfrm>
            <a:off x="456075" y="3897239"/>
            <a:ext cx="8118600" cy="78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Hilanea Wilkinson, Wiyot Tribal Member</a:t>
            </a:r>
            <a:endParaRPr/>
          </a:p>
        </p:txBody>
      </p:sp>
      <p:pic>
        <p:nvPicPr>
          <p:cNvPr id="61" name="Google Shape;61;p13"/>
          <p:cNvPicPr preferRelativeResize="0"/>
          <p:nvPr/>
        </p:nvPicPr>
        <p:blipFill>
          <a:blip r:embed="rId3">
            <a:alphaModFix/>
          </a:blip>
          <a:stretch>
            <a:fillRect/>
          </a:stretch>
        </p:blipFill>
        <p:spPr>
          <a:xfrm>
            <a:off x="152400" y="1836175"/>
            <a:ext cx="2635125" cy="1694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2"/>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200"/>
              <a:t>Giving Back</a:t>
            </a:r>
            <a:r>
              <a:rPr lang="en"/>
              <a:t> </a:t>
            </a:r>
            <a:endParaRPr/>
          </a:p>
        </p:txBody>
      </p:sp>
      <p:sp>
        <p:nvSpPr>
          <p:cNvPr id="138" name="Google Shape;138;p22"/>
          <p:cNvSpPr txBox="1"/>
          <p:nvPr>
            <p:ph idx="1" type="body"/>
          </p:nvPr>
        </p:nvSpPr>
        <p:spPr>
          <a:xfrm>
            <a:off x="311700" y="1430625"/>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800"/>
              <a:t>The salmon ceremony in spring. The tribes would place the salmon in a pit with leaves and cook it. When the fish is almost done someone runs it into the mountains to </a:t>
            </a:r>
            <a:r>
              <a:rPr lang="en" sz="2800"/>
              <a:t>finish the</a:t>
            </a:r>
            <a:r>
              <a:rPr lang="en" sz="2800"/>
              <a:t> cooking and leaves it there. This is a way to give thanks to the earth and bring the salmon </a:t>
            </a:r>
            <a:r>
              <a:rPr lang="en" sz="2800"/>
              <a:t>back</a:t>
            </a:r>
            <a:r>
              <a:rPr lang="en" sz="2800"/>
              <a:t> the next year. </a:t>
            </a:r>
            <a:endParaRPr sz="2800"/>
          </a:p>
        </p:txBody>
      </p:sp>
      <p:pic>
        <p:nvPicPr>
          <p:cNvPr id="139" name="Google Shape;139;p22"/>
          <p:cNvPicPr preferRelativeResize="0"/>
          <p:nvPr/>
        </p:nvPicPr>
        <p:blipFill>
          <a:blip r:embed="rId3">
            <a:alphaModFix/>
          </a:blip>
          <a:stretch>
            <a:fillRect/>
          </a:stretch>
        </p:blipFill>
        <p:spPr>
          <a:xfrm>
            <a:off x="4440425" y="-5625"/>
            <a:ext cx="4703575" cy="1578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Return </a:t>
            </a:r>
            <a:endParaRPr/>
          </a:p>
        </p:txBody>
      </p:sp>
      <p:sp>
        <p:nvSpPr>
          <p:cNvPr id="145" name="Google Shape;145;p23"/>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Removing the dams after several generations means we can help the river heal and prosper. </a:t>
            </a:r>
            <a:r>
              <a:rPr lang="en"/>
              <a:t>The return of the salmon would greatly benefit every person in </a:t>
            </a:r>
            <a:r>
              <a:rPr lang="en"/>
              <a:t>california. Not just the tribes and commercial fishing. It would mean a healthier ecosystem and animals around the waterways. </a:t>
            </a:r>
            <a:endParaRPr/>
          </a:p>
          <a:p>
            <a:pPr indent="0" lvl="0" marL="0" rtl="0" algn="l">
              <a:spcBef>
                <a:spcPts val="1600"/>
              </a:spcBef>
              <a:spcAft>
                <a:spcPts val="0"/>
              </a:spcAft>
              <a:buNone/>
            </a:pPr>
            <a:r>
              <a:rPr lang="en"/>
              <a:t>The way the river is deteriorating is causing experts to </a:t>
            </a:r>
            <a:endParaRPr/>
          </a:p>
          <a:p>
            <a:pPr indent="0" lvl="0" marL="0" rtl="0" algn="l">
              <a:spcBef>
                <a:spcPts val="1600"/>
              </a:spcBef>
              <a:spcAft>
                <a:spcPts val="0"/>
              </a:spcAft>
              <a:buNone/>
            </a:pPr>
            <a:r>
              <a:rPr lang="en"/>
              <a:t>hypothesise the extinction of some salmonid species </a:t>
            </a:r>
            <a:endParaRPr/>
          </a:p>
          <a:p>
            <a:pPr indent="0" lvl="0" marL="0" rtl="0" algn="l">
              <a:spcBef>
                <a:spcPts val="1600"/>
              </a:spcBef>
              <a:spcAft>
                <a:spcPts val="1600"/>
              </a:spcAft>
              <a:buNone/>
            </a:pPr>
            <a:r>
              <a:rPr lang="en"/>
              <a:t>within 50 years. </a:t>
            </a:r>
            <a:endParaRPr/>
          </a:p>
        </p:txBody>
      </p:sp>
      <p:pic>
        <p:nvPicPr>
          <p:cNvPr id="146" name="Google Shape;146;p23"/>
          <p:cNvPicPr preferRelativeResize="0"/>
          <p:nvPr/>
        </p:nvPicPr>
        <p:blipFill>
          <a:blip r:embed="rId3">
            <a:alphaModFix/>
          </a:blip>
          <a:stretch>
            <a:fillRect/>
          </a:stretch>
        </p:blipFill>
        <p:spPr>
          <a:xfrm>
            <a:off x="5939075" y="2916150"/>
            <a:ext cx="3204925" cy="2125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4"/>
          <p:cNvSpPr txBox="1"/>
          <p:nvPr>
            <p:ph type="title"/>
          </p:nvPr>
        </p:nvSpPr>
        <p:spPr>
          <a:xfrm>
            <a:off x="2655000" y="212775"/>
            <a:ext cx="6177300" cy="84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3" name="Google Shape;153;p24"/>
          <p:cNvPicPr preferRelativeResize="0"/>
          <p:nvPr/>
        </p:nvPicPr>
        <p:blipFill>
          <a:blip r:embed="rId3">
            <a:alphaModFix/>
          </a:blip>
          <a:stretch>
            <a:fillRect/>
          </a:stretch>
        </p:blipFill>
        <p:spPr>
          <a:xfrm rot="-5400000">
            <a:off x="-1301163" y="1335388"/>
            <a:ext cx="4989050" cy="2386725"/>
          </a:xfrm>
          <a:prstGeom prst="rect">
            <a:avLst/>
          </a:prstGeom>
          <a:noFill/>
          <a:ln>
            <a:noFill/>
          </a:ln>
        </p:spPr>
      </p:pic>
      <p:pic>
        <p:nvPicPr>
          <p:cNvPr id="154" name="Google Shape;154;p24"/>
          <p:cNvPicPr preferRelativeResize="0"/>
          <p:nvPr/>
        </p:nvPicPr>
        <p:blipFill>
          <a:blip r:embed="rId4">
            <a:alphaModFix/>
          </a:blip>
          <a:stretch>
            <a:fillRect/>
          </a:stretch>
        </p:blipFill>
        <p:spPr>
          <a:xfrm>
            <a:off x="2432975" y="1626075"/>
            <a:ext cx="6711024" cy="3397200"/>
          </a:xfrm>
          <a:prstGeom prst="rect">
            <a:avLst/>
          </a:prstGeom>
          <a:noFill/>
          <a:ln>
            <a:noFill/>
          </a:ln>
        </p:spPr>
      </p:pic>
      <p:pic>
        <p:nvPicPr>
          <p:cNvPr id="155" name="Google Shape;155;p24"/>
          <p:cNvPicPr preferRelativeResize="0"/>
          <p:nvPr/>
        </p:nvPicPr>
        <p:blipFill>
          <a:blip r:embed="rId5">
            <a:alphaModFix/>
          </a:blip>
          <a:stretch>
            <a:fillRect/>
          </a:stretch>
        </p:blipFill>
        <p:spPr>
          <a:xfrm>
            <a:off x="5550550" y="12400"/>
            <a:ext cx="3639700" cy="1613675"/>
          </a:xfrm>
          <a:prstGeom prst="rect">
            <a:avLst/>
          </a:prstGeom>
          <a:noFill/>
          <a:ln>
            <a:noFill/>
          </a:ln>
        </p:spPr>
      </p:pic>
      <p:pic>
        <p:nvPicPr>
          <p:cNvPr id="156" name="Google Shape;156;p24"/>
          <p:cNvPicPr preferRelativeResize="0"/>
          <p:nvPr/>
        </p:nvPicPr>
        <p:blipFill>
          <a:blip r:embed="rId6">
            <a:alphaModFix/>
          </a:blip>
          <a:stretch>
            <a:fillRect/>
          </a:stretch>
        </p:blipFill>
        <p:spPr>
          <a:xfrm>
            <a:off x="2432975" y="34225"/>
            <a:ext cx="3117575" cy="1591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8" name="Google Shape;68;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72" name="Shape 72"/>
        <p:cNvGrpSpPr/>
        <p:nvPr/>
      </p:nvGrpSpPr>
      <p:grpSpPr>
        <a:xfrm>
          <a:off x="0" y="0"/>
          <a:ext cx="0" cy="0"/>
          <a:chOff x="0" y="0"/>
          <a:chExt cx="0" cy="0"/>
        </a:xfrm>
      </p:grpSpPr>
      <p:sp>
        <p:nvSpPr>
          <p:cNvPr id="73" name="Google Shape;73;p15"/>
          <p:cNvSpPr txBox="1"/>
          <p:nvPr>
            <p:ph type="title"/>
          </p:nvPr>
        </p:nvSpPr>
        <p:spPr>
          <a:xfrm>
            <a:off x="4980775" y="346675"/>
            <a:ext cx="3806400" cy="62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txBox="1"/>
          <p:nvPr>
            <p:ph idx="1" type="body"/>
          </p:nvPr>
        </p:nvSpPr>
        <p:spPr>
          <a:xfrm>
            <a:off x="1209825" y="3289850"/>
            <a:ext cx="2596500" cy="150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5" name="Google Shape;75;p15"/>
          <p:cNvPicPr preferRelativeResize="0"/>
          <p:nvPr/>
        </p:nvPicPr>
        <p:blipFill>
          <a:blip r:embed="rId3">
            <a:alphaModFix/>
          </a:blip>
          <a:stretch>
            <a:fillRect/>
          </a:stretch>
        </p:blipFill>
        <p:spPr>
          <a:xfrm>
            <a:off x="1531350" y="896650"/>
            <a:ext cx="5748700" cy="3249275"/>
          </a:xfrm>
          <a:prstGeom prst="rect">
            <a:avLst/>
          </a:prstGeom>
          <a:noFill/>
          <a:ln>
            <a:noFill/>
          </a:ln>
        </p:spPr>
      </p:pic>
      <p:sp>
        <p:nvSpPr>
          <p:cNvPr id="76" name="Google Shape;76;p15"/>
          <p:cNvSpPr txBox="1"/>
          <p:nvPr/>
        </p:nvSpPr>
        <p:spPr>
          <a:xfrm>
            <a:off x="4572000" y="3109450"/>
            <a:ext cx="11319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1915</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80" name="Shape 80"/>
        <p:cNvGrpSpPr/>
        <p:nvPr/>
      </p:nvGrpSpPr>
      <p:grpSpPr>
        <a:xfrm>
          <a:off x="0" y="0"/>
          <a:ext cx="0" cy="0"/>
          <a:chOff x="0" y="0"/>
          <a:chExt cx="0" cy="0"/>
        </a:xfrm>
      </p:grpSpPr>
      <p:sp>
        <p:nvSpPr>
          <p:cNvPr id="81" name="Google Shape;81;p1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3" name="Google Shape;83;p16"/>
          <p:cNvPicPr preferRelativeResize="0"/>
          <p:nvPr/>
        </p:nvPicPr>
        <p:blipFill>
          <a:blip r:embed="rId3">
            <a:alphaModFix/>
          </a:blip>
          <a:stretch>
            <a:fillRect/>
          </a:stretch>
        </p:blipFill>
        <p:spPr>
          <a:xfrm>
            <a:off x="1279975" y="421175"/>
            <a:ext cx="6997725" cy="4442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0" name="Google Shape;90;p17"/>
          <p:cNvPicPr preferRelativeResize="0"/>
          <p:nvPr/>
        </p:nvPicPr>
        <p:blipFill>
          <a:blip r:embed="rId3">
            <a:alphaModFix/>
          </a:blip>
          <a:stretch>
            <a:fillRect/>
          </a:stretch>
        </p:blipFill>
        <p:spPr>
          <a:xfrm>
            <a:off x="1464676" y="518700"/>
            <a:ext cx="6214649" cy="4106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8"/>
          <p:cNvSpPr txBox="1"/>
          <p:nvPr>
            <p:ph type="title"/>
          </p:nvPr>
        </p:nvSpPr>
        <p:spPr>
          <a:xfrm>
            <a:off x="415750" y="363750"/>
            <a:ext cx="4750200" cy="70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Eel River Dams </a:t>
            </a:r>
            <a:endParaRPr/>
          </a:p>
        </p:txBody>
      </p:sp>
      <p:sp>
        <p:nvSpPr>
          <p:cNvPr id="96" name="Google Shape;96;p18"/>
          <p:cNvSpPr txBox="1"/>
          <p:nvPr>
            <p:ph idx="1" type="body"/>
          </p:nvPr>
        </p:nvSpPr>
        <p:spPr>
          <a:xfrm>
            <a:off x="415750" y="1125475"/>
            <a:ext cx="3793500" cy="1084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Scott dam built in 1922 </a:t>
            </a:r>
            <a:endParaRPr sz="1800"/>
          </a:p>
          <a:p>
            <a:pPr indent="-342900" lvl="0" marL="457200" rtl="0" algn="l">
              <a:spcBef>
                <a:spcPts val="0"/>
              </a:spcBef>
              <a:spcAft>
                <a:spcPts val="0"/>
              </a:spcAft>
              <a:buSzPts val="1800"/>
              <a:buChar char="❖"/>
            </a:pPr>
            <a:r>
              <a:rPr lang="en" sz="1800"/>
              <a:t>Cape horn dam bu</a:t>
            </a:r>
            <a:r>
              <a:rPr lang="en" sz="1800"/>
              <a:t>ilt in 1908</a:t>
            </a:r>
            <a:endParaRPr sz="1800"/>
          </a:p>
          <a:p>
            <a:pPr indent="0" lvl="0" marL="0" rtl="0" algn="l">
              <a:spcBef>
                <a:spcPts val="1600"/>
              </a:spcBef>
              <a:spcAft>
                <a:spcPts val="1600"/>
              </a:spcAft>
              <a:buNone/>
            </a:pPr>
            <a:r>
              <a:t/>
            </a:r>
            <a:endParaRPr sz="1800"/>
          </a:p>
        </p:txBody>
      </p:sp>
      <p:pic>
        <p:nvPicPr>
          <p:cNvPr id="97" name="Google Shape;97;p18"/>
          <p:cNvPicPr preferRelativeResize="0"/>
          <p:nvPr/>
        </p:nvPicPr>
        <p:blipFill>
          <a:blip r:embed="rId3">
            <a:alphaModFix/>
          </a:blip>
          <a:stretch>
            <a:fillRect/>
          </a:stretch>
        </p:blipFill>
        <p:spPr>
          <a:xfrm>
            <a:off x="4286889" y="881649"/>
            <a:ext cx="4662837" cy="2448000"/>
          </a:xfrm>
          <a:prstGeom prst="rect">
            <a:avLst/>
          </a:prstGeom>
          <a:noFill/>
          <a:ln>
            <a:noFill/>
          </a:ln>
        </p:spPr>
      </p:pic>
      <p:pic>
        <p:nvPicPr>
          <p:cNvPr id="98" name="Google Shape;98;p18"/>
          <p:cNvPicPr preferRelativeResize="0"/>
          <p:nvPr/>
        </p:nvPicPr>
        <p:blipFill>
          <a:blip r:embed="rId4">
            <a:alphaModFix/>
          </a:blip>
          <a:stretch>
            <a:fillRect/>
          </a:stretch>
        </p:blipFill>
        <p:spPr>
          <a:xfrm>
            <a:off x="205825" y="2270600"/>
            <a:ext cx="3947827" cy="2631901"/>
          </a:xfrm>
          <a:prstGeom prst="rect">
            <a:avLst/>
          </a:prstGeom>
          <a:noFill/>
          <a:ln>
            <a:noFill/>
          </a:ln>
        </p:spPr>
      </p:pic>
      <p:sp>
        <p:nvSpPr>
          <p:cNvPr id="99" name="Google Shape;99;p18"/>
          <p:cNvSpPr txBox="1"/>
          <p:nvPr/>
        </p:nvSpPr>
        <p:spPr>
          <a:xfrm>
            <a:off x="4486675" y="3422825"/>
            <a:ext cx="3947700" cy="1230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Historical records </a:t>
            </a:r>
            <a:r>
              <a:rPr lang="en">
                <a:latin typeface="Calibri"/>
                <a:ea typeface="Calibri"/>
                <a:cs typeface="Calibri"/>
                <a:sym typeface="Calibri"/>
              </a:rPr>
              <a:t>suggests</a:t>
            </a:r>
            <a:r>
              <a:rPr lang="en">
                <a:latin typeface="Calibri"/>
                <a:ea typeface="Calibri"/>
                <a:cs typeface="Calibri"/>
                <a:sym typeface="Calibri"/>
              </a:rPr>
              <a:t> the chinook salmon runs were a bout 100,000-800,000 fish per year.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The first half of the 20th century the runs were only 50,000- 100,000 fish per year </a:t>
            </a:r>
            <a:endParaRPr>
              <a:latin typeface="Calibri"/>
              <a:ea typeface="Calibri"/>
              <a:cs typeface="Calibri"/>
              <a:sym typeface="Calibri"/>
            </a:endParaRPr>
          </a:p>
        </p:txBody>
      </p:sp>
      <p:sp>
        <p:nvSpPr>
          <p:cNvPr id="100" name="Google Shape;100;p18"/>
          <p:cNvSpPr/>
          <p:nvPr/>
        </p:nvSpPr>
        <p:spPr>
          <a:xfrm>
            <a:off x="3360600" y="1266425"/>
            <a:ext cx="558900" cy="183900"/>
          </a:xfrm>
          <a:prstGeom prst="strip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rot="5400000">
            <a:off x="3398200" y="1900625"/>
            <a:ext cx="285300" cy="205500"/>
          </a:xfrm>
          <a:prstGeom prst="strip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246075" y="1451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 Clemente Dam</a:t>
            </a:r>
            <a:endParaRPr/>
          </a:p>
        </p:txBody>
      </p:sp>
      <p:sp>
        <p:nvSpPr>
          <p:cNvPr id="107" name="Google Shape;107;p19"/>
          <p:cNvSpPr txBox="1"/>
          <p:nvPr>
            <p:ph idx="1" type="body"/>
          </p:nvPr>
        </p:nvSpPr>
        <p:spPr>
          <a:xfrm>
            <a:off x="2885050" y="3286775"/>
            <a:ext cx="6029400" cy="169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First dam removal project in CA history</a:t>
            </a:r>
            <a:endParaRPr>
              <a:solidFill>
                <a:srgbClr val="000000"/>
              </a:solidFill>
              <a:latin typeface="Arial"/>
              <a:ea typeface="Arial"/>
              <a:cs typeface="Arial"/>
              <a:sym typeface="Arial"/>
            </a:endParaRPr>
          </a:p>
          <a:p>
            <a:pPr indent="0" lvl="0" marL="0" rtl="0" algn="l">
              <a:spcBef>
                <a:spcPts val="1600"/>
              </a:spcBef>
              <a:spcAft>
                <a:spcPts val="0"/>
              </a:spcAft>
              <a:buNone/>
            </a:pPr>
            <a:r>
              <a:rPr lang="en">
                <a:solidFill>
                  <a:srgbClr val="000000"/>
                </a:solidFill>
                <a:latin typeface="Arial"/>
                <a:ea typeface="Arial"/>
                <a:cs typeface="Arial"/>
                <a:sym typeface="Arial"/>
              </a:rPr>
              <a:t>Built in 1921-Removed in 2016</a:t>
            </a:r>
            <a:endParaRPr>
              <a:solidFill>
                <a:srgbClr val="000000"/>
              </a:solidFill>
              <a:latin typeface="Arial"/>
              <a:ea typeface="Arial"/>
              <a:cs typeface="Arial"/>
              <a:sym typeface="Arial"/>
            </a:endParaRPr>
          </a:p>
          <a:p>
            <a:pPr indent="0" lvl="0" marL="0" rtl="0" algn="l">
              <a:spcBef>
                <a:spcPts val="1600"/>
              </a:spcBef>
              <a:spcAft>
                <a:spcPts val="1600"/>
              </a:spcAft>
              <a:buNone/>
            </a:pPr>
            <a:r>
              <a:rPr lang="en">
                <a:solidFill>
                  <a:srgbClr val="000000"/>
                </a:solidFill>
                <a:latin typeface="Arial"/>
                <a:ea typeface="Arial"/>
                <a:cs typeface="Arial"/>
                <a:sym typeface="Arial"/>
              </a:rPr>
              <a:t>Fish are </a:t>
            </a:r>
            <a:r>
              <a:rPr lang="en">
                <a:solidFill>
                  <a:srgbClr val="000000"/>
                </a:solidFill>
                <a:latin typeface="Arial"/>
                <a:ea typeface="Arial"/>
                <a:cs typeface="Arial"/>
                <a:sym typeface="Arial"/>
              </a:rPr>
              <a:t>returning</a:t>
            </a:r>
            <a:r>
              <a:rPr lang="en">
                <a:solidFill>
                  <a:srgbClr val="000000"/>
                </a:solidFill>
                <a:latin typeface="Arial"/>
                <a:ea typeface="Arial"/>
                <a:cs typeface="Arial"/>
                <a:sym typeface="Arial"/>
              </a:rPr>
              <a:t> </a:t>
            </a:r>
            <a:r>
              <a:rPr lang="en">
                <a:solidFill>
                  <a:srgbClr val="000000"/>
                </a:solidFill>
                <a:latin typeface="Arial"/>
                <a:ea typeface="Arial"/>
                <a:cs typeface="Arial"/>
                <a:sym typeface="Arial"/>
              </a:rPr>
              <a:t>already. So far this year 123 steelhead have traveled upriver. </a:t>
            </a:r>
            <a:endParaRPr>
              <a:solidFill>
                <a:srgbClr val="000000"/>
              </a:solidFill>
              <a:latin typeface="Arial"/>
              <a:ea typeface="Arial"/>
              <a:cs typeface="Arial"/>
              <a:sym typeface="Arial"/>
            </a:endParaRPr>
          </a:p>
        </p:txBody>
      </p:sp>
      <p:pic>
        <p:nvPicPr>
          <p:cNvPr id="108" name="Google Shape;108;p19"/>
          <p:cNvPicPr preferRelativeResize="0"/>
          <p:nvPr/>
        </p:nvPicPr>
        <p:blipFill>
          <a:blip r:embed="rId3">
            <a:alphaModFix/>
          </a:blip>
          <a:stretch>
            <a:fillRect/>
          </a:stretch>
        </p:blipFill>
        <p:spPr>
          <a:xfrm>
            <a:off x="4110550" y="145174"/>
            <a:ext cx="4719000" cy="3146000"/>
          </a:xfrm>
          <a:prstGeom prst="rect">
            <a:avLst/>
          </a:prstGeom>
          <a:noFill/>
          <a:ln>
            <a:noFill/>
          </a:ln>
        </p:spPr>
      </p:pic>
      <p:pic>
        <p:nvPicPr>
          <p:cNvPr id="109" name="Google Shape;109;p19"/>
          <p:cNvPicPr preferRelativeResize="0"/>
          <p:nvPr/>
        </p:nvPicPr>
        <p:blipFill>
          <a:blip r:embed="rId4">
            <a:alphaModFix/>
          </a:blip>
          <a:stretch>
            <a:fillRect/>
          </a:stretch>
        </p:blipFill>
        <p:spPr>
          <a:xfrm>
            <a:off x="323472" y="1036100"/>
            <a:ext cx="2392875" cy="3428600"/>
          </a:xfrm>
          <a:prstGeom prst="rect">
            <a:avLst/>
          </a:prstGeom>
          <a:noFill/>
          <a:ln>
            <a:noFill/>
          </a:ln>
        </p:spPr>
      </p:pic>
      <p:sp>
        <p:nvSpPr>
          <p:cNvPr id="110" name="Google Shape;110;p19"/>
          <p:cNvSpPr txBox="1"/>
          <p:nvPr/>
        </p:nvSpPr>
        <p:spPr>
          <a:xfrm>
            <a:off x="2914875" y="1223975"/>
            <a:ext cx="1131900" cy="193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300"/>
              <a:t>Carmel River, between the Big Sur hills and the beach front town of Carmel.</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3559550" y="103975"/>
            <a:ext cx="2229000" cy="24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Humans are not the only animals that benefit from the salmon. </a:t>
            </a:r>
            <a:endParaRPr sz="1900"/>
          </a:p>
          <a:p>
            <a:pPr indent="0" lvl="0" marL="0" rtl="0" algn="l">
              <a:spcBef>
                <a:spcPts val="0"/>
              </a:spcBef>
              <a:spcAft>
                <a:spcPts val="0"/>
              </a:spcAft>
              <a:buNone/>
            </a:pPr>
            <a:r>
              <a:rPr lang="en" sz="1900"/>
              <a:t>When a fish dies in the water the small fish and parasites eat the carcass  </a:t>
            </a:r>
            <a:endParaRPr sz="1900"/>
          </a:p>
        </p:txBody>
      </p:sp>
      <p:sp>
        <p:nvSpPr>
          <p:cNvPr id="116" name="Google Shape;116;p20"/>
          <p:cNvSpPr txBox="1"/>
          <p:nvPr>
            <p:ph idx="1" type="body"/>
          </p:nvPr>
        </p:nvSpPr>
        <p:spPr>
          <a:xfrm>
            <a:off x="2229050" y="2644950"/>
            <a:ext cx="3666900" cy="221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mammals require the fish to </a:t>
            </a:r>
            <a:r>
              <a:rPr lang="en"/>
              <a:t>survive</a:t>
            </a:r>
            <a:r>
              <a:rPr lang="en"/>
              <a:t>. (bear, raccoon, fox, seal)</a:t>
            </a:r>
            <a:endParaRPr/>
          </a:p>
          <a:p>
            <a:pPr indent="0" lvl="0" marL="0" rtl="0" algn="l">
              <a:spcBef>
                <a:spcPts val="1600"/>
              </a:spcBef>
              <a:spcAft>
                <a:spcPts val="1600"/>
              </a:spcAft>
              <a:buNone/>
            </a:pPr>
            <a:r>
              <a:rPr lang="en"/>
              <a:t>Scavengers and waterfowl also benefit from the salmon</a:t>
            </a:r>
            <a:endParaRPr/>
          </a:p>
        </p:txBody>
      </p:sp>
      <p:pic>
        <p:nvPicPr>
          <p:cNvPr id="117" name="Google Shape;117;p20"/>
          <p:cNvPicPr preferRelativeResize="0"/>
          <p:nvPr/>
        </p:nvPicPr>
        <p:blipFill>
          <a:blip r:embed="rId3">
            <a:alphaModFix/>
          </a:blip>
          <a:stretch>
            <a:fillRect/>
          </a:stretch>
        </p:blipFill>
        <p:spPr>
          <a:xfrm>
            <a:off x="-1" y="2837049"/>
            <a:ext cx="2229050" cy="2211100"/>
          </a:xfrm>
          <a:prstGeom prst="rect">
            <a:avLst/>
          </a:prstGeom>
          <a:noFill/>
          <a:ln>
            <a:noFill/>
          </a:ln>
        </p:spPr>
      </p:pic>
      <p:pic>
        <p:nvPicPr>
          <p:cNvPr id="118" name="Google Shape;118;p20"/>
          <p:cNvPicPr preferRelativeResize="0"/>
          <p:nvPr/>
        </p:nvPicPr>
        <p:blipFill>
          <a:blip r:embed="rId4">
            <a:alphaModFix/>
          </a:blip>
          <a:stretch>
            <a:fillRect/>
          </a:stretch>
        </p:blipFill>
        <p:spPr>
          <a:xfrm>
            <a:off x="5895963" y="-12"/>
            <a:ext cx="3248025" cy="4029075"/>
          </a:xfrm>
          <a:prstGeom prst="rect">
            <a:avLst/>
          </a:prstGeom>
          <a:noFill/>
          <a:ln>
            <a:noFill/>
          </a:ln>
        </p:spPr>
      </p:pic>
      <p:pic>
        <p:nvPicPr>
          <p:cNvPr id="119" name="Google Shape;119;p20"/>
          <p:cNvPicPr preferRelativeResize="0"/>
          <p:nvPr/>
        </p:nvPicPr>
        <p:blipFill>
          <a:blip r:embed="rId5">
            <a:alphaModFix/>
          </a:blip>
          <a:stretch>
            <a:fillRect/>
          </a:stretch>
        </p:blipFill>
        <p:spPr>
          <a:xfrm>
            <a:off x="0" y="-3"/>
            <a:ext cx="3452100" cy="2607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3315450" y="2016375"/>
            <a:ext cx="2513100" cy="60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Native Tribes </a:t>
            </a:r>
            <a:endParaRPr/>
          </a:p>
        </p:txBody>
      </p:sp>
      <p:sp>
        <p:nvSpPr>
          <p:cNvPr id="125" name="Google Shape;125;p21"/>
          <p:cNvSpPr txBox="1"/>
          <p:nvPr>
            <p:ph idx="1" type="body"/>
          </p:nvPr>
        </p:nvSpPr>
        <p:spPr>
          <a:xfrm>
            <a:off x="537700" y="2016375"/>
            <a:ext cx="2694000" cy="2759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Water is important in any tribe</a:t>
            </a:r>
            <a:endParaRPr/>
          </a:p>
          <a:p>
            <a:pPr indent="-342900" lvl="0" marL="457200" rtl="0" algn="l">
              <a:spcBef>
                <a:spcPts val="0"/>
              </a:spcBef>
              <a:spcAft>
                <a:spcPts val="0"/>
              </a:spcAft>
              <a:buSzPts val="1800"/>
              <a:buChar char="➢"/>
            </a:pPr>
            <a:r>
              <a:rPr lang="en"/>
              <a:t>Salmon is a staple for everyone around here</a:t>
            </a:r>
            <a:endParaRPr/>
          </a:p>
          <a:p>
            <a:pPr indent="-342900" lvl="0" marL="457200" rtl="0" algn="l">
              <a:spcBef>
                <a:spcPts val="0"/>
              </a:spcBef>
              <a:spcAft>
                <a:spcPts val="0"/>
              </a:spcAft>
              <a:buSzPts val="1800"/>
              <a:buChar char="➢"/>
            </a:pPr>
            <a:r>
              <a:rPr lang="en"/>
              <a:t>Water </a:t>
            </a:r>
            <a:r>
              <a:rPr lang="en"/>
              <a:t>and</a:t>
            </a:r>
            <a:r>
              <a:rPr lang="en"/>
              <a:t> animals are sacred </a:t>
            </a:r>
            <a:endParaRPr/>
          </a:p>
          <a:p>
            <a:pPr indent="-342900" lvl="0" marL="457200" rtl="0" algn="l">
              <a:spcBef>
                <a:spcPts val="0"/>
              </a:spcBef>
              <a:spcAft>
                <a:spcPts val="0"/>
              </a:spcAft>
              <a:buSzPts val="1800"/>
              <a:buChar char="➢"/>
            </a:pPr>
            <a:r>
              <a:rPr lang="en"/>
              <a:t>There are Salmon </a:t>
            </a:r>
            <a:r>
              <a:rPr lang="en"/>
              <a:t>Ceremonies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26" name="Google Shape;126;p21"/>
          <p:cNvPicPr preferRelativeResize="0"/>
          <p:nvPr/>
        </p:nvPicPr>
        <p:blipFill>
          <a:blip r:embed="rId3">
            <a:alphaModFix/>
          </a:blip>
          <a:stretch>
            <a:fillRect/>
          </a:stretch>
        </p:blipFill>
        <p:spPr>
          <a:xfrm>
            <a:off x="7174124" y="221000"/>
            <a:ext cx="1747425" cy="1760000"/>
          </a:xfrm>
          <a:prstGeom prst="rect">
            <a:avLst/>
          </a:prstGeom>
          <a:noFill/>
          <a:ln>
            <a:noFill/>
          </a:ln>
        </p:spPr>
      </p:pic>
      <p:pic>
        <p:nvPicPr>
          <p:cNvPr id="127" name="Google Shape;127;p21"/>
          <p:cNvPicPr preferRelativeResize="0"/>
          <p:nvPr/>
        </p:nvPicPr>
        <p:blipFill>
          <a:blip r:embed="rId4">
            <a:alphaModFix/>
          </a:blip>
          <a:stretch>
            <a:fillRect/>
          </a:stretch>
        </p:blipFill>
        <p:spPr>
          <a:xfrm>
            <a:off x="3683248" y="221010"/>
            <a:ext cx="1760000" cy="1760000"/>
          </a:xfrm>
          <a:prstGeom prst="rect">
            <a:avLst/>
          </a:prstGeom>
          <a:noFill/>
          <a:ln>
            <a:noFill/>
          </a:ln>
        </p:spPr>
      </p:pic>
      <p:pic>
        <p:nvPicPr>
          <p:cNvPr id="128" name="Google Shape;128;p21"/>
          <p:cNvPicPr preferRelativeResize="0"/>
          <p:nvPr/>
        </p:nvPicPr>
        <p:blipFill>
          <a:blip r:embed="rId5">
            <a:alphaModFix/>
          </a:blip>
          <a:stretch>
            <a:fillRect/>
          </a:stretch>
        </p:blipFill>
        <p:spPr>
          <a:xfrm>
            <a:off x="5414125" y="221010"/>
            <a:ext cx="1760000" cy="1760000"/>
          </a:xfrm>
          <a:prstGeom prst="rect">
            <a:avLst/>
          </a:prstGeom>
          <a:noFill/>
          <a:ln>
            <a:noFill/>
          </a:ln>
        </p:spPr>
      </p:pic>
      <p:pic>
        <p:nvPicPr>
          <p:cNvPr id="129" name="Google Shape;129;p21"/>
          <p:cNvPicPr preferRelativeResize="0"/>
          <p:nvPr/>
        </p:nvPicPr>
        <p:blipFill>
          <a:blip r:embed="rId6">
            <a:alphaModFix/>
          </a:blip>
          <a:stretch>
            <a:fillRect/>
          </a:stretch>
        </p:blipFill>
        <p:spPr>
          <a:xfrm>
            <a:off x="2079725" y="298825"/>
            <a:ext cx="1588450" cy="1604350"/>
          </a:xfrm>
          <a:prstGeom prst="rect">
            <a:avLst/>
          </a:prstGeom>
          <a:noFill/>
          <a:ln>
            <a:noFill/>
          </a:ln>
        </p:spPr>
      </p:pic>
      <p:pic>
        <p:nvPicPr>
          <p:cNvPr id="130" name="Google Shape;130;p21"/>
          <p:cNvPicPr preferRelativeResize="0"/>
          <p:nvPr/>
        </p:nvPicPr>
        <p:blipFill>
          <a:blip r:embed="rId7">
            <a:alphaModFix/>
          </a:blip>
          <a:stretch>
            <a:fillRect/>
          </a:stretch>
        </p:blipFill>
        <p:spPr>
          <a:xfrm>
            <a:off x="270197" y="259922"/>
            <a:ext cx="1682175" cy="1682175"/>
          </a:xfrm>
          <a:prstGeom prst="rect">
            <a:avLst/>
          </a:prstGeom>
          <a:noFill/>
          <a:ln>
            <a:noFill/>
          </a:ln>
        </p:spPr>
      </p:pic>
      <p:pic>
        <p:nvPicPr>
          <p:cNvPr id="131" name="Google Shape;131;p21"/>
          <p:cNvPicPr preferRelativeResize="0"/>
          <p:nvPr/>
        </p:nvPicPr>
        <p:blipFill>
          <a:blip r:embed="rId8">
            <a:alphaModFix/>
          </a:blip>
          <a:stretch>
            <a:fillRect/>
          </a:stretch>
        </p:blipFill>
        <p:spPr>
          <a:xfrm>
            <a:off x="5751950" y="2016375"/>
            <a:ext cx="3169600" cy="2525750"/>
          </a:xfrm>
          <a:prstGeom prst="rect">
            <a:avLst/>
          </a:prstGeom>
          <a:noFill/>
          <a:ln>
            <a:noFill/>
          </a:ln>
        </p:spPr>
      </p:pic>
      <p:sp>
        <p:nvSpPr>
          <p:cNvPr id="132" name="Google Shape;132;p21"/>
          <p:cNvSpPr txBox="1"/>
          <p:nvPr/>
        </p:nvSpPr>
        <p:spPr>
          <a:xfrm>
            <a:off x="3487600" y="2719775"/>
            <a:ext cx="1942800" cy="18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Old Standard TT"/>
                <a:ea typeface="Old Standard TT"/>
                <a:cs typeface="Old Standard TT"/>
                <a:sym typeface="Old Standard TT"/>
              </a:rPr>
              <a:t>We take what we need and do not waste anything </a:t>
            </a:r>
            <a:endParaRPr sz="1700">
              <a:latin typeface="Old Standard TT"/>
              <a:ea typeface="Old Standard TT"/>
              <a:cs typeface="Old Standard TT"/>
              <a:sym typeface="Old Standard T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