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19"/>
  </p:notesMasterIdLst>
  <p:handoutMasterIdLst>
    <p:handoutMasterId r:id="rId20"/>
  </p:handoutMasterIdLst>
  <p:sldIdLst>
    <p:sldId id="257" r:id="rId2"/>
    <p:sldId id="277" r:id="rId3"/>
    <p:sldId id="280" r:id="rId4"/>
    <p:sldId id="281" r:id="rId5"/>
    <p:sldId id="282" r:id="rId6"/>
    <p:sldId id="315" r:id="rId7"/>
    <p:sldId id="319" r:id="rId8"/>
    <p:sldId id="316" r:id="rId9"/>
    <p:sldId id="320" r:id="rId10"/>
    <p:sldId id="317" r:id="rId11"/>
    <p:sldId id="318" r:id="rId12"/>
    <p:sldId id="305" r:id="rId13"/>
    <p:sldId id="283" r:id="rId14"/>
    <p:sldId id="295" r:id="rId15"/>
    <p:sldId id="276" r:id="rId16"/>
    <p:sldId id="293" r:id="rId17"/>
    <p:sldId id="303" r:id="rId18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swald" panose="020B0604020202020204" charset="0"/>
      <p:regular r:id="rId25"/>
      <p:bold r:id="rId26"/>
    </p:embeddedFont>
    <p:embeddedFont>
      <p:font typeface="Oswald Regular" panose="020B0604020202020204" charset="0"/>
      <p:regular r:id="rId27"/>
    </p:embeddedFont>
    <p:embeddedFont>
      <p:font typeface="Rockwell" panose="02060603020205020403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931E695-6A82-4971-90B0-403385A6EC27}">
          <p14:sldIdLst>
            <p14:sldId id="257"/>
            <p14:sldId id="277"/>
            <p14:sldId id="280"/>
            <p14:sldId id="281"/>
            <p14:sldId id="282"/>
            <p14:sldId id="315"/>
            <p14:sldId id="319"/>
            <p14:sldId id="316"/>
            <p14:sldId id="320"/>
            <p14:sldId id="317"/>
            <p14:sldId id="318"/>
            <p14:sldId id="305"/>
            <p14:sldId id="283"/>
            <p14:sldId id="295"/>
            <p14:sldId id="276"/>
            <p14:sldId id="293"/>
          </p14:sldIdLst>
        </p14:section>
        <p14:section name="Untitled Section" id="{C7603FE5-AD4D-4BC9-8A23-99AC1B57422C}">
          <p14:sldIdLst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81" autoAdjust="0"/>
  </p:normalViewPr>
  <p:slideViewPr>
    <p:cSldViewPr>
      <p:cViewPr varScale="1">
        <p:scale>
          <a:sx n="63" d="100"/>
          <a:sy n="63" d="100"/>
        </p:scale>
        <p:origin x="67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FDE4B9-6A35-4F16-BF23-190271D7531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3B834C-8EE4-4E40-878E-2AB2CF517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3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DBF99D-3B9C-4A9F-8EE0-1FA4CF8AC191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5379E0-10C9-4626-B43C-79BD29A4E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507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6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0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51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755106-F671-4BFE-82B3-10BBC9BA24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1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Watersheds drain into the Delta –largest estuary – supports fisheries –our fishing legacy salmon- canning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65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legacy leaders (farmers developers align with SJ Valley) but I would argue that our watershed ties us </a:t>
            </a:r>
            <a:r>
              <a:rPr lang="en-US" dirty="0" err="1"/>
              <a:t>geolpolitcially</a:t>
            </a:r>
            <a:r>
              <a:rPr lang="en-US" dirty="0"/>
              <a:t> to the Bay Area (perhaps both) – ag still biggest economy (we need new economies and no tunnels) explain where water is pumped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53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5379E0-10C9-4626-B43C-79BD29A4EF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451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is</a:t>
            </a:r>
            <a:r>
              <a:rPr lang="es-ES" dirty="0"/>
              <a:t> </a:t>
            </a:r>
            <a:r>
              <a:rPr lang="es-ES" dirty="0" err="1"/>
              <a:t>where</a:t>
            </a:r>
            <a:r>
              <a:rPr lang="es-ES" dirty="0"/>
              <a:t> 70% </a:t>
            </a:r>
            <a:r>
              <a:rPr lang="es-ES" dirty="0" err="1"/>
              <a:t>of</a:t>
            </a:r>
            <a:r>
              <a:rPr lang="es-ES" dirty="0"/>
              <a:t> wáter </a:t>
            </a:r>
            <a:r>
              <a:rPr lang="es-ES" dirty="0" err="1"/>
              <a:t>goes</a:t>
            </a:r>
            <a:r>
              <a:rPr lang="es-ES" dirty="0"/>
              <a:t>  --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growers</a:t>
            </a:r>
            <a:r>
              <a:rPr lang="es-ES" dirty="0"/>
              <a:t> </a:t>
            </a:r>
            <a:r>
              <a:rPr lang="es-ES" dirty="0" err="1"/>
              <a:t>now</a:t>
            </a:r>
            <a:r>
              <a:rPr lang="es-ES" dirty="0"/>
              <a:t> </a:t>
            </a:r>
            <a:r>
              <a:rPr lang="es-ES" dirty="0" err="1"/>
              <a:t>out</a:t>
            </a:r>
            <a:r>
              <a:rPr lang="es-ES" dirty="0"/>
              <a:t> – </a:t>
            </a:r>
            <a:r>
              <a:rPr lang="es-ES" dirty="0" err="1"/>
              <a:t>too</a:t>
            </a:r>
            <a:r>
              <a:rPr lang="es-ES" dirty="0"/>
              <a:t> </a:t>
            </a:r>
            <a:r>
              <a:rPr lang="es-ES" dirty="0" err="1"/>
              <a:t>expensive</a:t>
            </a:r>
            <a:r>
              <a:rPr lang="es-ES" dirty="0"/>
              <a:t> (and </a:t>
            </a:r>
            <a:r>
              <a:rPr lang="es-ES" dirty="0" err="1"/>
              <a:t>they</a:t>
            </a:r>
            <a:r>
              <a:rPr lang="es-ES" dirty="0"/>
              <a:t> </a:t>
            </a:r>
            <a:r>
              <a:rPr lang="es-ES" dirty="0" err="1"/>
              <a:t>don’t</a:t>
            </a:r>
            <a:r>
              <a:rPr lang="es-ES" dirty="0"/>
              <a:t> share wáter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farm</a:t>
            </a:r>
            <a:r>
              <a:rPr lang="es-ES" dirty="0"/>
              <a:t> </a:t>
            </a:r>
            <a:r>
              <a:rPr lang="es-ES" dirty="0" err="1"/>
              <a:t>worker</a:t>
            </a:r>
            <a:r>
              <a:rPr lang="es-ES" dirty="0"/>
              <a:t> </a:t>
            </a:r>
            <a:r>
              <a:rPr lang="es-ES" dirty="0" err="1"/>
              <a:t>communities</a:t>
            </a:r>
            <a:r>
              <a:rPr lang="es-ES" dirty="0"/>
              <a:t> in Valley)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57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600,000 new cars on the road – loss of public access (not good to begin with)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79D1E-4A60-4C7A-94CE-8CB858B5C7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52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47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55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6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89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0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2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6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234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7B63E-F031-4F60-81A0-99906CD8269D}" type="datetimeFigureOut">
              <a:rPr lang="en-US" smtClean="0"/>
              <a:t>6/18/2020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2111F-FD44-45A8-8FDB-83B6164A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3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hyperlink" Target="mailto:Barbara@RestoretheDelta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imageconstructor.deviantart.com/art/Timon-The-Lion-King-384091431" TargetMode="Externa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45375" y="152400"/>
            <a:ext cx="53429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ckwell" pitchFamily="18" charset="0"/>
                <a:cs typeface="Narkisim" pitchFamily="34" charset="-79"/>
              </a:rPr>
              <a:t>Who We Are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862" y="1676400"/>
            <a:ext cx="2230000" cy="223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13462" y="4191000"/>
            <a:ext cx="3606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Barbara </a:t>
            </a:r>
            <a:r>
              <a:rPr lang="en-US" sz="2000" b="1" dirty="0" err="1"/>
              <a:t>Barrigan-Parrilla</a:t>
            </a:r>
            <a:endParaRPr lang="en-US" sz="2000" b="1" dirty="0"/>
          </a:p>
          <a:p>
            <a:pPr algn="ctr"/>
            <a:r>
              <a:rPr lang="en-US" sz="2000" dirty="0"/>
              <a:t>Executive Director</a:t>
            </a:r>
          </a:p>
          <a:p>
            <a:pPr algn="ctr"/>
            <a:r>
              <a:rPr lang="en-US" sz="2000" dirty="0">
                <a:hlinkClick r:id="rId4"/>
              </a:rPr>
              <a:t>Barbara@RestoretheDelta.org</a:t>
            </a:r>
            <a:endParaRPr lang="en-US" sz="2000" dirty="0"/>
          </a:p>
          <a:p>
            <a:pPr algn="ctr"/>
            <a:r>
              <a:rPr lang="en-US" sz="2000" dirty="0"/>
              <a:t>(209) 479-9550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990600" y="2133600"/>
            <a:ext cx="11125200" cy="12192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Oswald" panose="02000603000000000000" pitchFamily="2" charset="0"/>
              </a:rPr>
              <a:t>Who We Are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8927" y="3352800"/>
            <a:ext cx="7543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Oswald Regular" panose="02000503000000000000" pitchFamily="2" charset="0"/>
              </a:rPr>
              <a:t>Our mission is to save the San Francisco Bay-Delta estuary for our children and future generations. </a:t>
            </a:r>
          </a:p>
          <a:p>
            <a:pPr algn="ctr"/>
            <a:endParaRPr lang="en-US" sz="2400" b="1" dirty="0">
              <a:solidFill>
                <a:schemeClr val="bg1"/>
              </a:solidFill>
              <a:latin typeface="Oswald Regular" panose="02000503000000000000" pitchFamily="2" charset="0"/>
            </a:endParaRPr>
          </a:p>
          <a:p>
            <a:pPr algn="ctr"/>
            <a:r>
              <a:rPr lang="en-US" sz="2200" b="1" dirty="0">
                <a:solidFill>
                  <a:schemeClr val="bg1"/>
                </a:solidFill>
                <a:latin typeface="Oswald Regular" panose="02000503000000000000" pitchFamily="2" charset="0"/>
              </a:rPr>
              <a:t>Barbara </a:t>
            </a:r>
            <a:r>
              <a:rPr lang="en-US" sz="2200" b="1" dirty="0" err="1">
                <a:solidFill>
                  <a:schemeClr val="bg1"/>
                </a:solidFill>
                <a:latin typeface="Oswald Regular" panose="02000503000000000000" pitchFamily="2" charset="0"/>
              </a:rPr>
              <a:t>Barrigan</a:t>
            </a:r>
            <a:r>
              <a:rPr lang="en-US" sz="2200" b="1" dirty="0">
                <a:solidFill>
                  <a:schemeClr val="bg1"/>
                </a:solidFill>
                <a:latin typeface="Oswald Regular" panose="02000503000000000000" pitchFamily="2" charset="0"/>
              </a:rPr>
              <a:t>-Parrilla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swald Regular" panose="02000503000000000000" pitchFamily="2" charset="0"/>
              </a:rPr>
              <a:t>Executive Director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swald Regular" panose="02000503000000000000" pitchFamily="2" charset="0"/>
              </a:rPr>
              <a:t>Barbara@RestoretheDelta.org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swald Regular" panose="02000503000000000000" pitchFamily="2" charset="0"/>
              </a:rPr>
              <a:t>(209) 475-9550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50" y="517446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93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5020-A3CD-48B2-BF1D-8A3FCAF6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swald" panose="02000603000000000000" pitchFamily="2" charset="0"/>
              </a:rPr>
              <a:t>State Water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D0BAB7-A616-4A9E-9119-C9D00AB52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4724" y="1600200"/>
            <a:ext cx="615455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38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D7F6D-7A12-40C1-BA73-8D0AF16D0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swald" panose="02000603000000000000" pitchFamily="2" charset="0"/>
              </a:rPr>
              <a:t>Another view of the SWP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7F72001-9E96-48F7-809D-42DB6AEB25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371600"/>
            <a:ext cx="7467600" cy="51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81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D5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CCB1EF6C-A4E6-40ED-8183-271CFEB99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172029"/>
            <a:ext cx="3487019" cy="45139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CF0040-C466-42CA-A2D8-DBFE341B7D38}"/>
              </a:ext>
            </a:extLst>
          </p:cNvPr>
          <p:cNvSpPr txBox="1"/>
          <p:nvPr/>
        </p:nvSpPr>
        <p:spPr>
          <a:xfrm rot="20700000">
            <a:off x="2859943" y="5483423"/>
            <a:ext cx="4479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Delta Conveyance Project: AKA Delta Tunnel</a:t>
            </a:r>
          </a:p>
        </p:txBody>
      </p:sp>
      <p:pic>
        <p:nvPicPr>
          <p:cNvPr id="7" name="Picture 6" descr="A picture containing toy, front, sitting, table&#10;&#10;Description automatically generated">
            <a:extLst>
              <a:ext uri="{FF2B5EF4-FFF2-40B4-BE49-F238E27FC236}">
                <a16:creationId xmlns:a16="http://schemas.microsoft.com/office/drawing/2014/main" id="{5C7E0391-DF1A-4FAE-A69E-A5215EFCA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38201" y="609600"/>
            <a:ext cx="2133600" cy="1752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28AB6D-8965-404D-8922-F77D82007FF8}"/>
              </a:ext>
            </a:extLst>
          </p:cNvPr>
          <p:cNvSpPr txBox="1"/>
          <p:nvPr/>
        </p:nvSpPr>
        <p:spPr>
          <a:xfrm>
            <a:off x="838201" y="23241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://imageconstructor.deviantart.com/art/Timon-The-Lion-King-38409143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33692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135"/>
            <a:ext cx="5029200" cy="6856865"/>
          </a:xfrm>
        </p:spPr>
      </p:pic>
    </p:spTree>
    <p:extLst>
      <p:ext uri="{BB962C8B-B14F-4D97-AF65-F5344CB8AC3E}">
        <p14:creationId xmlns:p14="http://schemas.microsoft.com/office/powerpoint/2010/main" val="2692509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1" y="3215640"/>
            <a:ext cx="4192909" cy="3645218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Oswald" panose="02000603000000000000" pitchFamily="2" charset="0"/>
              </a:rPr>
              <a:t>The Delta has 4 million residents.</a:t>
            </a:r>
            <a:br>
              <a:rPr lang="en-US" sz="3200" b="1" dirty="0">
                <a:solidFill>
                  <a:srgbClr val="0070C0"/>
                </a:solidFill>
                <a:latin typeface="Oswald" panose="02000603000000000000" pitchFamily="2" charset="0"/>
              </a:rPr>
            </a:br>
            <a:br>
              <a:rPr lang="en-US" sz="3200" dirty="0">
                <a:solidFill>
                  <a:srgbClr val="0070C0"/>
                </a:solidFill>
                <a:latin typeface="Oswald" panose="02000603000000000000" pitchFamily="2" charset="0"/>
              </a:rPr>
            </a:br>
            <a:r>
              <a:rPr lang="en-US" sz="2800" b="1" dirty="0">
                <a:solidFill>
                  <a:srgbClr val="0070C0"/>
                </a:solidFill>
                <a:latin typeface="Oswald" panose="02000603000000000000" pitchFamily="2" charset="0"/>
              </a:rPr>
              <a:t>34% </a:t>
            </a:r>
            <a:r>
              <a:rPr lang="en-US" sz="2800" dirty="0">
                <a:latin typeface="Oswald" panose="02000603000000000000" pitchFamily="2" charset="0"/>
              </a:rPr>
              <a:t>of these residents make up the</a:t>
            </a:r>
            <a:r>
              <a:rPr lang="en-US" sz="2800" dirty="0">
                <a:solidFill>
                  <a:srgbClr val="0070C0"/>
                </a:solidFill>
                <a:latin typeface="Oswald" panose="02000603000000000000" pitchFamily="2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Oswald" panose="02000603000000000000" pitchFamily="2" charset="0"/>
              </a:rPr>
              <a:t>Environmental Justice Community</a:t>
            </a:r>
            <a:endParaRPr lang="en-US" sz="3200" b="1" dirty="0">
              <a:solidFill>
                <a:srgbClr val="0070C0"/>
              </a:solidFill>
              <a:latin typeface="Oswald" panose="02000603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A8D586-FCE3-4498-89D7-28E8BBB718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32" y="170962"/>
            <a:ext cx="8763000" cy="32580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731AF6B-77DD-403B-ABFE-F7B34474CB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676" y="3578078"/>
            <a:ext cx="4613656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03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4" y="19929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60" y="1600200"/>
            <a:ext cx="8534400" cy="579120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Oswald Regular" panose="02000503000000000000" pitchFamily="2" charset="0"/>
              </a:rPr>
              <a:t>Toxic algal blooms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Oswald Regular" panose="02000503000000000000" pitchFamily="2" charset="0"/>
              </a:rPr>
              <a:t>Construction or operational impacts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Oswald Regular" panose="02000503000000000000" pitchFamily="2" charset="0"/>
              </a:rPr>
              <a:t>Accumulating contaminants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Oswald Regular" panose="02000503000000000000" pitchFamily="2" charset="0"/>
              </a:rPr>
              <a:t>Fish contamination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Oswald Regular" panose="02000503000000000000" pitchFamily="2" charset="0"/>
              </a:rPr>
              <a:t>Degraded water quality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  <a:latin typeface="Oswald Regular" panose="02000503000000000000" pitchFamily="2" charset="0"/>
              </a:rPr>
            </a:br>
            <a:endParaRPr lang="en-US" sz="2800" dirty="0">
              <a:solidFill>
                <a:schemeClr val="accent6">
                  <a:lumMod val="75000"/>
                </a:schemeClr>
              </a:solidFill>
              <a:latin typeface="Oswald Regular" panose="02000503000000000000" pitchFamily="2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Oswald Regular" panose="02000503000000000000" pitchFamily="2" charset="0"/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Oswald Regular" panose="02000503000000000000" pitchFamily="2" charset="0"/>
            </a:endParaRPr>
          </a:p>
          <a:p>
            <a:pPr marL="0" indent="0" algn="ctr">
              <a:buNone/>
            </a:pPr>
            <a:r>
              <a:rPr lang="en-US" sz="2800" dirty="0">
                <a:latin typeface="Oswald Regular" panose="02000503000000000000" pitchFamily="2" charset="0"/>
              </a:rPr>
              <a:t>What will be the perception that MWD took </a:t>
            </a:r>
          </a:p>
          <a:p>
            <a:pPr marL="0" indent="0" algn="ctr">
              <a:buNone/>
            </a:pPr>
            <a:r>
              <a:rPr lang="en-US" sz="2800" dirty="0">
                <a:latin typeface="Oswald Regular" panose="02000503000000000000" pitchFamily="2" charset="0"/>
              </a:rPr>
              <a:t>the best water &amp; left this behind?</a:t>
            </a:r>
            <a:endParaRPr lang="en-US" sz="2400" dirty="0">
              <a:latin typeface="Oswald Regular" panose="02000503000000000000" pitchFamily="2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accent6">
                  <a:lumMod val="75000"/>
                </a:schemeClr>
              </a:solidFill>
              <a:latin typeface="Oswald Regular" panose="02000503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14401" y="147711"/>
            <a:ext cx="11187323" cy="1452489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Oswald" panose="02000603000000000000" pitchFamily="2" charset="0"/>
              </a:rPr>
              <a:t>Water Quality Impacts 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Oswald" panose="02000603000000000000" pitchFamily="2" charset="0"/>
              </a:rPr>
              <a:t>on Delta Communities</a:t>
            </a:r>
            <a:endParaRPr lang="en-US" sz="5400" dirty="0">
              <a:solidFill>
                <a:schemeClr val="tx1"/>
              </a:solidFill>
              <a:latin typeface="Oswald" panose="02000603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7240">
            <a:off x="4856007" y="2379445"/>
            <a:ext cx="3858796" cy="289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47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einformed.org/wp-content/uploads/2012/02/IMG_066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004" y="-190500"/>
            <a:ext cx="96520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381000"/>
            <a:ext cx="7465993" cy="1371600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latin typeface="Oswald" panose="02000603000000000000" pitchFamily="2" charset="0"/>
              </a:rPr>
              <a:t>In 2019, California produced 2.5 billion pounds of almonds, with over 1.25 million acres of almonds planted. Almonds use about 10% of our developed water supply.</a:t>
            </a:r>
          </a:p>
        </p:txBody>
      </p:sp>
    </p:spTree>
    <p:extLst>
      <p:ext uri="{BB962C8B-B14F-4D97-AF65-F5344CB8AC3E}">
        <p14:creationId xmlns:p14="http://schemas.microsoft.com/office/powerpoint/2010/main" val="32351575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D9E485C-047D-4CAC-AD04-5A180723198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14" y="0"/>
            <a:ext cx="9119386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B15B942-0397-4D61-9632-23753EEEBAB9}"/>
              </a:ext>
            </a:extLst>
          </p:cNvPr>
          <p:cNvSpPr/>
          <p:nvPr/>
        </p:nvSpPr>
        <p:spPr>
          <a:xfrm>
            <a:off x="387152" y="990600"/>
            <a:ext cx="8458200" cy="4572000"/>
          </a:xfrm>
          <a:prstGeom prst="rect">
            <a:avLst/>
          </a:prstGeom>
          <a:solidFill>
            <a:schemeClr val="lt1">
              <a:alpha val="61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199" y="1219200"/>
            <a:ext cx="831810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C00000"/>
                </a:solidFill>
                <a:latin typeface="Oswald Regular" panose="02000503000000000000" pitchFamily="2" charset="0"/>
              </a:rPr>
              <a:t>There is a better solution!</a:t>
            </a:r>
          </a:p>
          <a:p>
            <a:pPr lvl="0" algn="ctr"/>
            <a:endParaRPr lang="en-US" sz="3200" b="1" dirty="0">
              <a:latin typeface="Oswald Regular" panose="02000503000000000000" pitchFamily="2" charset="0"/>
            </a:endParaRPr>
          </a:p>
          <a:p>
            <a:pPr lvl="0" algn="ctr"/>
            <a:r>
              <a:rPr lang="en-US" sz="3200" b="1" dirty="0">
                <a:latin typeface="Oswald Regular" panose="02000503000000000000" pitchFamily="2" charset="0"/>
              </a:rPr>
              <a:t>Sustainable Water Projects; Levee Improvements; Sharing a Sustainable Yield; Fixing Existing Infrastructure!</a:t>
            </a:r>
          </a:p>
          <a:p>
            <a:pPr lvl="0" algn="ctr"/>
            <a:endParaRPr lang="en-US" sz="3200" b="1" dirty="0">
              <a:latin typeface="Oswald Regular" panose="02000503000000000000" pitchFamily="2" charset="0"/>
            </a:endParaRPr>
          </a:p>
          <a:p>
            <a:pPr lvl="0" algn="ctr"/>
            <a:r>
              <a:rPr lang="en-US" sz="3200" b="1" dirty="0">
                <a:latin typeface="Oswald Regular" panose="02000503000000000000" pitchFamily="2" charset="0"/>
              </a:rPr>
              <a:t>But the Newsom Administration is committed to the Delta Tunnel, while the Trump Administration remains committed to the raising of Shasta Dam</a:t>
            </a:r>
          </a:p>
          <a:p>
            <a:pPr lvl="0" algn="ctr"/>
            <a:endParaRPr lang="en-US" sz="3200" b="1" dirty="0">
              <a:latin typeface="Oswald Regular" panose="02000503000000000000" pitchFamily="2" charset="0"/>
            </a:endParaRPr>
          </a:p>
          <a:p>
            <a:pPr lvl="0" algn="ctr"/>
            <a:endParaRPr lang="en-US" sz="3200" b="1" dirty="0">
              <a:latin typeface="Oswald Regular" panose="02000503000000000000" pitchFamily="2" charset="0"/>
            </a:endParaRPr>
          </a:p>
          <a:p>
            <a:pPr lvl="0" algn="ctr"/>
            <a:endParaRPr lang="en-US" sz="3200" b="1" dirty="0">
              <a:latin typeface="Oswald Regular" panose="02000503000000000000" pitchFamily="2" charset="0"/>
            </a:endParaRPr>
          </a:p>
          <a:p>
            <a:pPr lvl="0" algn="ctr"/>
            <a:endParaRPr lang="en-US" sz="3200" b="1" dirty="0">
              <a:latin typeface="Oswald Regular" panose="02000503000000000000" pitchFamily="2" charset="0"/>
            </a:endParaRPr>
          </a:p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21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D2AF9E2-A2EB-45A0-B796-139F3D633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171928"/>
            <a:ext cx="10515600" cy="70299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3250" y="533400"/>
            <a:ext cx="808355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Oswald Regular" panose="02000503000000000000" pitchFamily="2" charset="0"/>
              </a:rPr>
              <a:t>Today’s Presentation:</a:t>
            </a:r>
          </a:p>
          <a:p>
            <a:pPr algn="ctr"/>
            <a:endParaRPr lang="en-US" sz="2800" b="1" dirty="0">
              <a:latin typeface="Oswald Regular" panose="020005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swald Regular" panose="02000503000000000000" pitchFamily="2" charset="0"/>
              </a:rPr>
              <a:t>Why Does The San Francisco Bay-Delta Matter?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Oswald Regular" panose="02000503000000000000" pitchFamily="2" charset="0"/>
              </a:rPr>
              <a:t>How To Solve The Conveyance Challenge?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>
                <a:latin typeface="Oswald Regular" panose="02000503000000000000" pitchFamily="2" charset="0"/>
              </a:rPr>
              <a:t>Federal and State </a:t>
            </a:r>
            <a:r>
              <a:rPr lang="en-US" sz="2800" b="1" dirty="0">
                <a:latin typeface="Oswald Regular" panose="02000503000000000000" pitchFamily="2" charset="0"/>
              </a:rPr>
              <a:t>Water Management &amp; Regional Outcomes!</a:t>
            </a:r>
          </a:p>
          <a:p>
            <a:pPr lvl="0" algn="ctr"/>
            <a:endParaRPr lang="en-US" sz="3300" b="1" dirty="0">
              <a:latin typeface="Oswald Regular" panose="02000503000000000000" pitchFamily="2" charset="0"/>
            </a:endParaRPr>
          </a:p>
          <a:p>
            <a:pPr lvl="0" algn="ctr"/>
            <a:endParaRPr lang="en-US" sz="3300" b="1" dirty="0">
              <a:latin typeface="Oswald Regular" panose="02000503000000000000" pitchFamily="2" charset="0"/>
            </a:endParaRPr>
          </a:p>
          <a:p>
            <a:pPr lvl="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 Regular" panose="02000503000000000000" pitchFamily="2" charset="0"/>
              </a:rPr>
              <a:t>Get Involved. </a:t>
            </a:r>
          </a:p>
          <a:p>
            <a:pPr lvl="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 Regular" panose="02000503000000000000" pitchFamily="2" charset="0"/>
              </a:rPr>
              <a:t>Connect With Us.</a:t>
            </a:r>
          </a:p>
          <a:p>
            <a:pPr lvl="0"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swald Regular" panose="02000503000000000000" pitchFamily="2" charset="0"/>
              </a:rPr>
              <a:t>Change The Policy! </a:t>
            </a:r>
            <a:endParaRPr lang="en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swald Regular" panose="02000503000000000000" pitchFamily="2" charset="0"/>
            </a:endParaRPr>
          </a:p>
          <a:p>
            <a:pPr algn="ctr"/>
            <a:endParaRPr lang="en-US" sz="3300" b="1" dirty="0">
              <a:latin typeface="Oswald Regular" panose="02000503000000000000" pitchFamily="2" charset="0"/>
            </a:endParaRPr>
          </a:p>
          <a:p>
            <a:pPr algn="ctr"/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24868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18392"/>
            <a:ext cx="9180787" cy="69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524000"/>
            <a:ext cx="9180788" cy="4038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458200" cy="35052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Oswald" panose="02000603000000000000" pitchFamily="2" charset="0"/>
              </a:rPr>
              <a:t>Rivers, Estuary &amp; Water Projects</a:t>
            </a:r>
            <a:br>
              <a:rPr lang="en-US" b="1" dirty="0">
                <a:solidFill>
                  <a:srgbClr val="0070C0"/>
                </a:solidFill>
                <a:latin typeface="Oswald" panose="02000603000000000000" pitchFamily="2" charset="0"/>
              </a:rPr>
            </a:br>
            <a:r>
              <a:rPr lang="en-US" b="1" dirty="0">
                <a:solidFill>
                  <a:srgbClr val="0070C0"/>
                </a:solidFill>
                <a:latin typeface="Oswald" panose="02000603000000000000" pitchFamily="2" charset="0"/>
              </a:rPr>
              <a:t>California Water System 101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603000000000000" pitchFamily="2" charset="0"/>
              </a:rPr>
            </a:b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603000000000000" pitchFamily="2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603000000000000" pitchFamily="2" charset="0"/>
              </a:rPr>
              <a:t>The science, engineering technical part of the talk today, explained in five maps!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swald" panose="02000603000000000000" pitchFamily="2" charset="0"/>
              </a:rPr>
            </a:b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Oswal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7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0"/>
            <a:ext cx="4876800" cy="6898070"/>
          </a:xfrm>
        </p:spPr>
      </p:pic>
    </p:spTree>
    <p:extLst>
      <p:ext uri="{BB962C8B-B14F-4D97-AF65-F5344CB8AC3E}">
        <p14:creationId xmlns:p14="http://schemas.microsoft.com/office/powerpoint/2010/main" val="1127049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884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AACA5F-8287-4542-81B3-0F7404A81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" y="609600"/>
            <a:ext cx="11090839" cy="65485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D4C561-2E01-487C-A97E-E2E86FD487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52400"/>
          </a:xfrm>
        </p:spPr>
        <p:txBody>
          <a:bodyPr>
            <a:normAutofit fontScale="90000"/>
          </a:bodyPr>
          <a:lstStyle/>
          <a:p>
            <a:r>
              <a:rPr lang="en-US" sz="3100" dirty="0">
                <a:latin typeface="Oswald" panose="02000603000000000000" pitchFamily="2" charset="0"/>
              </a:rPr>
              <a:t>Our Delta’s Natural History!</a:t>
            </a:r>
            <a:br>
              <a:rPr lang="en-US" sz="3100" dirty="0">
                <a:latin typeface="Oswald" panose="02000603000000000000" pitchFamily="2" charset="0"/>
              </a:rPr>
            </a:br>
            <a:r>
              <a:rPr lang="en-US" sz="3100" dirty="0">
                <a:latin typeface="Oswald" panose="02000603000000000000" pitchFamily="2" charset="0"/>
              </a:rPr>
              <a:t>Salmon Runs!</a:t>
            </a:r>
            <a:br>
              <a:rPr lang="en-US" dirty="0">
                <a:latin typeface="Oswald" panose="02000603000000000000" pitchFamily="2" charset="0"/>
              </a:rPr>
            </a:br>
            <a:br>
              <a:rPr lang="en-US" dirty="0">
                <a:latin typeface="Oswald" panose="02000603000000000000" pitchFamily="2" charset="0"/>
              </a:rPr>
            </a:br>
            <a:endParaRPr lang="en-US" dirty="0">
              <a:latin typeface="Oswald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924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519B-784D-48B8-BE96-3C2DD934A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Largest Stop on Pacific Flyway</a:t>
            </a:r>
          </a:p>
        </p:txBody>
      </p:sp>
      <p:pic>
        <p:nvPicPr>
          <p:cNvPr id="5" name="Content Placeholder 4" descr="A bird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A2D94DA2-AC52-4AA4-85F7-909357B761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4953000" cy="2752725"/>
          </a:xfrm>
        </p:spPr>
      </p:pic>
      <p:pic>
        <p:nvPicPr>
          <p:cNvPr id="7" name="Picture 6" descr="A close up of a bird&#10;&#10;Description automatically generated">
            <a:extLst>
              <a:ext uri="{FF2B5EF4-FFF2-40B4-BE49-F238E27FC236}">
                <a16:creationId xmlns:a16="http://schemas.microsoft.com/office/drawing/2014/main" id="{2F455C9B-D8D4-44B5-AB19-0A4BE9BBE0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114800"/>
            <a:ext cx="4267200" cy="270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55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D5333-C6B5-4802-AFBC-346BE7455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Oswald" panose="02000603000000000000" pitchFamily="2" charset="0"/>
              </a:rPr>
              <a:t>Central Valley Project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5AD5323-2557-4EF4-8AED-863ED1E7A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413463"/>
            <a:ext cx="6172200" cy="519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48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158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F186A9-B708-4429-8FD6-15CC1894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59" y="2053641"/>
            <a:ext cx="275187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Trump Water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4C0BC5-06F8-4B9A-A39E-C28F68A75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7930" y="801866"/>
            <a:ext cx="3979563" cy="5230634"/>
          </a:xfrm>
        </p:spPr>
        <p:txBody>
          <a:bodyPr anchor="ctr">
            <a:normAutofit/>
          </a:bodyPr>
          <a:lstStyle/>
          <a:p>
            <a:r>
              <a:rPr lang="en-US" sz="2100" dirty="0">
                <a:solidFill>
                  <a:srgbClr val="000000"/>
                </a:solidFill>
              </a:rPr>
              <a:t>Rollback of the biological opinions to protect fisheries</a:t>
            </a:r>
          </a:p>
          <a:p>
            <a:r>
              <a:rPr lang="en-US" sz="2100" dirty="0">
                <a:solidFill>
                  <a:srgbClr val="000000"/>
                </a:solidFill>
              </a:rPr>
              <a:t>Rollback of Clean Water Act</a:t>
            </a:r>
          </a:p>
          <a:p>
            <a:r>
              <a:rPr lang="en-US" sz="2100" dirty="0">
                <a:solidFill>
                  <a:srgbClr val="000000"/>
                </a:solidFill>
              </a:rPr>
              <a:t>Rollback of Endangered Species Act</a:t>
            </a:r>
          </a:p>
          <a:p>
            <a:r>
              <a:rPr lang="en-US" sz="2100" dirty="0">
                <a:solidFill>
                  <a:srgbClr val="000000"/>
                </a:solidFill>
              </a:rPr>
              <a:t>Rollback of North American Migrating Bird Treaty</a:t>
            </a:r>
          </a:p>
          <a:p>
            <a:r>
              <a:rPr lang="en-US" sz="2100" dirty="0">
                <a:solidFill>
                  <a:srgbClr val="000000"/>
                </a:solidFill>
              </a:rPr>
              <a:t>Rollback of NEPA</a:t>
            </a:r>
          </a:p>
          <a:p>
            <a:pPr marL="0" indent="0">
              <a:buNone/>
            </a:pPr>
            <a:r>
              <a:rPr lang="en-US" sz="2100" dirty="0">
                <a:solidFill>
                  <a:srgbClr val="000000"/>
                </a:solidFill>
              </a:rPr>
              <a:t>You know this story, the cruelty is the point!</a:t>
            </a:r>
          </a:p>
        </p:txBody>
      </p:sp>
    </p:spTree>
    <p:extLst>
      <p:ext uri="{BB962C8B-B14F-4D97-AF65-F5344CB8AC3E}">
        <p14:creationId xmlns:p14="http://schemas.microsoft.com/office/powerpoint/2010/main" val="22922364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461</Words>
  <Application>Microsoft Office PowerPoint</Application>
  <PresentationFormat>On-screen Show (4:3)</PresentationFormat>
  <Paragraphs>73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Oswald</vt:lpstr>
      <vt:lpstr>Rockwell</vt:lpstr>
      <vt:lpstr>Arial</vt:lpstr>
      <vt:lpstr>Wingdings</vt:lpstr>
      <vt:lpstr>Oswald Regular</vt:lpstr>
      <vt:lpstr>Office Theme</vt:lpstr>
      <vt:lpstr>PowerPoint Presentation</vt:lpstr>
      <vt:lpstr>PowerPoint Presentation</vt:lpstr>
      <vt:lpstr>Rivers, Estuary &amp; Water Projects California Water System 101  The science, engineering technical part of the talk today, explained in five maps! </vt:lpstr>
      <vt:lpstr>PowerPoint Presentation</vt:lpstr>
      <vt:lpstr>PowerPoint Presentation</vt:lpstr>
      <vt:lpstr>Our Delta’s Natural History! Salmon Runs!  </vt:lpstr>
      <vt:lpstr>Largest Stop on Pacific Flyway</vt:lpstr>
      <vt:lpstr>Central Valley Project</vt:lpstr>
      <vt:lpstr>Trump Water Plan</vt:lpstr>
      <vt:lpstr>State Water Project</vt:lpstr>
      <vt:lpstr>Another view of the SWP</vt:lpstr>
      <vt:lpstr>PowerPoint Presentation</vt:lpstr>
      <vt:lpstr>PowerPoint Presentation</vt:lpstr>
      <vt:lpstr>The Delta has 4 million residents.  34% of these residents make up the Environmental Justice Community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Barrigan</dc:creator>
  <cp:lastModifiedBy>Barbara Barrigan</cp:lastModifiedBy>
  <cp:revision>2</cp:revision>
  <dcterms:created xsi:type="dcterms:W3CDTF">2020-06-19T02:23:59Z</dcterms:created>
  <dcterms:modified xsi:type="dcterms:W3CDTF">2020-06-19T02:33:19Z</dcterms:modified>
</cp:coreProperties>
</file>