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06c16802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06c16802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06c16802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06c16802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06c16802f_0_1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06c16802f_0_1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06c16802f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06c16802f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06c16802f_0_1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06c16802f_0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06c16802f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06c16802f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06c16802f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06c16802f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06c16802f_0_10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06c16802f_0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6c16802f_0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6c16802f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06c16802f_0_1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06c16802f_0_1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06c16802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06c16802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so important to keep yourself grounded in your love for justice and the environment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06c16802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06c16802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06c16802f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06c16802f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06c16802f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06c16802f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06c16802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06c16802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06c16802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06c16802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06c16802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06c16802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Take Action! </a:t>
            </a:r>
            <a:endParaRPr/>
          </a:p>
        </p:txBody>
      </p:sp>
      <p:sp>
        <p:nvSpPr>
          <p:cNvPr id="64" name="Google Shape;64;p1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5" name="Google Shape;65;p13"/>
          <p:cNvPicPr preferRelativeResize="0"/>
          <p:nvPr/>
        </p:nvPicPr>
        <p:blipFill>
          <a:blip r:embed="rId3">
            <a:alphaModFix/>
          </a:blip>
          <a:stretch>
            <a:fillRect/>
          </a:stretch>
        </p:blipFill>
        <p:spPr>
          <a:xfrm>
            <a:off x="-120075" y="1588675"/>
            <a:ext cx="5579897" cy="3610522"/>
          </a:xfrm>
          <a:prstGeom prst="rect">
            <a:avLst/>
          </a:prstGeom>
          <a:noFill/>
          <a:ln>
            <a:noFill/>
          </a:ln>
        </p:spPr>
      </p:pic>
      <p:pic>
        <p:nvPicPr>
          <p:cNvPr id="66" name="Google Shape;66;p13"/>
          <p:cNvPicPr preferRelativeResize="0"/>
          <p:nvPr/>
        </p:nvPicPr>
        <p:blipFill>
          <a:blip r:embed="rId4">
            <a:alphaModFix/>
          </a:blip>
          <a:stretch>
            <a:fillRect/>
          </a:stretch>
        </p:blipFill>
        <p:spPr>
          <a:xfrm>
            <a:off x="3906725" y="0"/>
            <a:ext cx="51435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1122225"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ph idx="1" type="body"/>
          </p:nvPr>
        </p:nvSpPr>
        <p:spPr>
          <a:xfrm>
            <a:off x="145925" y="903775"/>
            <a:ext cx="1059000" cy="32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Art is activism</a:t>
            </a:r>
            <a:endParaRPr/>
          </a:p>
        </p:txBody>
      </p:sp>
      <p:pic>
        <p:nvPicPr>
          <p:cNvPr id="126" name="Google Shape;126;p22"/>
          <p:cNvPicPr preferRelativeResize="0"/>
          <p:nvPr/>
        </p:nvPicPr>
        <p:blipFill>
          <a:blip r:embed="rId3">
            <a:alphaModFix/>
          </a:blip>
          <a:stretch>
            <a:fillRect/>
          </a:stretch>
        </p:blipFill>
        <p:spPr>
          <a:xfrm>
            <a:off x="1105706" y="0"/>
            <a:ext cx="8401237"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87900" y="2695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txBox="1"/>
          <p:nvPr>
            <p:ph idx="1" type="body"/>
          </p:nvPr>
        </p:nvSpPr>
        <p:spPr>
          <a:xfrm>
            <a:off x="387900" y="1489825"/>
            <a:ext cx="17916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Direct Action is activism </a:t>
            </a:r>
            <a:endParaRPr/>
          </a:p>
        </p:txBody>
      </p:sp>
      <p:pic>
        <p:nvPicPr>
          <p:cNvPr id="133" name="Google Shape;133;p23"/>
          <p:cNvPicPr preferRelativeResize="0"/>
          <p:nvPr/>
        </p:nvPicPr>
        <p:blipFill>
          <a:blip r:embed="rId3">
            <a:alphaModFix/>
          </a:blip>
          <a:stretch>
            <a:fillRect/>
          </a:stretch>
        </p:blipFill>
        <p:spPr>
          <a:xfrm>
            <a:off x="2232681" y="0"/>
            <a:ext cx="6867538"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txBox="1"/>
          <p:nvPr>
            <p:ph idx="1" type="body"/>
          </p:nvPr>
        </p:nvSpPr>
        <p:spPr>
          <a:xfrm>
            <a:off x="387900" y="659025"/>
            <a:ext cx="8368200" cy="390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0" name="Google Shape;140;p24"/>
          <p:cNvPicPr preferRelativeResize="0"/>
          <p:nvPr/>
        </p:nvPicPr>
        <p:blipFill>
          <a:blip r:embed="rId3">
            <a:alphaModFix/>
          </a:blip>
          <a:stretch>
            <a:fillRect/>
          </a:stretch>
        </p:blipFill>
        <p:spPr>
          <a:xfrm>
            <a:off x="1134047" y="0"/>
            <a:ext cx="6875904" cy="5143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txBox="1"/>
          <p:nvPr>
            <p:ph idx="1" type="body"/>
          </p:nvPr>
        </p:nvSpPr>
        <p:spPr>
          <a:xfrm>
            <a:off x="387900" y="1489825"/>
            <a:ext cx="18981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Testifying in can be activism. </a:t>
            </a:r>
            <a:endParaRPr/>
          </a:p>
        </p:txBody>
      </p:sp>
      <p:pic>
        <p:nvPicPr>
          <p:cNvPr id="147" name="Google Shape;147;p25"/>
          <p:cNvPicPr preferRelativeResize="0"/>
          <p:nvPr/>
        </p:nvPicPr>
        <p:blipFill>
          <a:blip r:embed="rId3">
            <a:alphaModFix/>
          </a:blip>
          <a:stretch>
            <a:fillRect/>
          </a:stretch>
        </p:blipFill>
        <p:spPr>
          <a:xfrm>
            <a:off x="2286000" y="0"/>
            <a:ext cx="685799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ph idx="1" type="body"/>
          </p:nvPr>
        </p:nvSpPr>
        <p:spPr>
          <a:xfrm>
            <a:off x="522075" y="1341550"/>
            <a:ext cx="39171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Fishing and reviving  traditional practices can be activism. </a:t>
            </a:r>
            <a:endParaRPr/>
          </a:p>
        </p:txBody>
      </p:sp>
      <p:pic>
        <p:nvPicPr>
          <p:cNvPr id="154" name="Google Shape;154;p26"/>
          <p:cNvPicPr preferRelativeResize="0"/>
          <p:nvPr/>
        </p:nvPicPr>
        <p:blipFill>
          <a:blip r:embed="rId3">
            <a:alphaModFix/>
          </a:blip>
          <a:stretch>
            <a:fillRect/>
          </a:stretch>
        </p:blipFill>
        <p:spPr>
          <a:xfrm>
            <a:off x="4949905" y="-42350"/>
            <a:ext cx="38061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The fact is the most successful campaigns can last years and use many tools and strategies. Some local examples include:  </a:t>
            </a:r>
            <a:endParaRPr sz="2400"/>
          </a:p>
        </p:txBody>
      </p:sp>
      <p:sp>
        <p:nvSpPr>
          <p:cNvPr id="160" name="Google Shape;160;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Campaign to Stop the Pacific Connector Pipeline </a:t>
            </a:r>
            <a:endParaRPr/>
          </a:p>
          <a:p>
            <a:pPr indent="-342900" lvl="0" marL="457200" rtl="0" algn="l">
              <a:spcBef>
                <a:spcPts val="0"/>
              </a:spcBef>
              <a:spcAft>
                <a:spcPts val="0"/>
              </a:spcAft>
              <a:buSzPts val="1800"/>
              <a:buChar char="●"/>
            </a:pPr>
            <a:r>
              <a:rPr lang="en"/>
              <a:t>The Campaign to UnDam the Klamath </a:t>
            </a:r>
            <a:endParaRPr/>
          </a:p>
          <a:p>
            <a:pPr indent="-342900" lvl="0" marL="457200" rtl="0" algn="l">
              <a:spcBef>
                <a:spcPts val="0"/>
              </a:spcBef>
              <a:spcAft>
                <a:spcPts val="0"/>
              </a:spcAft>
              <a:buSzPts val="1800"/>
              <a:buChar char="●"/>
            </a:pPr>
            <a:r>
              <a:rPr lang="en"/>
              <a:t>Work to Bring Back Traditional Burning, and to let fires burn in some areas </a:t>
            </a:r>
            <a:endParaRPr/>
          </a:p>
          <a:p>
            <a:pPr indent="-342900" lvl="0" marL="457200" rtl="0" algn="l">
              <a:spcBef>
                <a:spcPts val="0"/>
              </a:spcBef>
              <a:spcAft>
                <a:spcPts val="0"/>
              </a:spcAft>
              <a:buSzPts val="1800"/>
              <a:buChar char="●"/>
            </a:pPr>
            <a:r>
              <a:rPr lang="en"/>
              <a:t>Work to make sure MLPA’s are open to traditional gathering </a:t>
            </a:r>
            <a:endParaRPr/>
          </a:p>
          <a:p>
            <a:pPr indent="-342900" lvl="0" marL="457200" rtl="0" algn="l">
              <a:spcBef>
                <a:spcPts val="0"/>
              </a:spcBef>
              <a:spcAft>
                <a:spcPts val="0"/>
              </a:spcAft>
              <a:buSzPts val="1800"/>
              <a:buChar char="●"/>
            </a:pPr>
            <a:r>
              <a:rPr lang="en"/>
              <a:t>The work to make sure ceremonies are allowed and protected on Forest Service lands </a:t>
            </a:r>
            <a:endParaRPr/>
          </a:p>
          <a:p>
            <a:pPr indent="0" lvl="0" marL="0" rtl="0" algn="l">
              <a:spcBef>
                <a:spcPts val="1600"/>
              </a:spcBef>
              <a:spcAft>
                <a:spcPts val="0"/>
              </a:spcAft>
              <a:buNone/>
            </a:pPr>
            <a:r>
              <a:rPr lang="en" sz="1700"/>
              <a:t>Drop some examples of successful campaigns that used, use many tools and strategies into the chat.</a:t>
            </a:r>
            <a:endParaRPr sz="1700"/>
          </a:p>
          <a:p>
            <a:pPr indent="0" lvl="0" marL="45720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There are also movements and campaigns that can last lifetimes. </a:t>
            </a:r>
            <a:endParaRPr sz="2200"/>
          </a:p>
        </p:txBody>
      </p:sp>
      <p:sp>
        <p:nvSpPr>
          <p:cNvPr id="166" name="Google Shape;166;p28"/>
          <p:cNvSpPr txBox="1"/>
          <p:nvPr>
            <p:ph idx="1" type="body"/>
          </p:nvPr>
        </p:nvSpPr>
        <p:spPr>
          <a:xfrm>
            <a:off x="359650" y="12850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This is why it is important to remember no activism or organizing is done in vain. Real change is a marathon, not a sprint and making change is vitally important and at this point actually about life and death. </a:t>
            </a:r>
            <a:endParaRPr sz="1600"/>
          </a:p>
          <a:p>
            <a:pPr indent="0" lvl="0" marL="0" rtl="0" algn="l">
              <a:spcBef>
                <a:spcPts val="1600"/>
              </a:spcBef>
              <a:spcAft>
                <a:spcPts val="0"/>
              </a:spcAft>
              <a:buNone/>
            </a:pPr>
            <a:r>
              <a:rPr lang="en" sz="1600"/>
              <a:t>Every action and campaign leads to the next ,and every skill learned and lesson informs the future of movements for justice and the environment. A larger example is Black Lives Matter. Some local examples are the movements to save the Klamath Salmon or to Stop the Delta Tunnel and Shasta Dam Raise. These are intergeneration struggles. </a:t>
            </a:r>
            <a:endParaRPr sz="1600"/>
          </a:p>
          <a:p>
            <a:pPr indent="0" lvl="0" marL="0" rtl="0" algn="l">
              <a:spcBef>
                <a:spcPts val="1600"/>
              </a:spcBef>
              <a:spcAft>
                <a:spcPts val="1600"/>
              </a:spcAft>
              <a:buNone/>
            </a:pPr>
            <a:r>
              <a:rPr lang="en" sz="1600"/>
              <a:t>That is why it is so important to avoid </a:t>
            </a:r>
            <a:r>
              <a:rPr lang="en" sz="1600"/>
              <a:t>burnout</a:t>
            </a:r>
            <a:r>
              <a:rPr lang="en" sz="1600"/>
              <a:t> and </a:t>
            </a:r>
            <a:r>
              <a:rPr lang="en" sz="1600"/>
              <a:t>despair</a:t>
            </a:r>
            <a:r>
              <a:rPr lang="en" sz="1600"/>
              <a:t> and to make sure there are no gatekeepers or knowledge or skill </a:t>
            </a:r>
            <a:r>
              <a:rPr lang="en" sz="1600"/>
              <a:t>hoarding</a:t>
            </a:r>
            <a:r>
              <a:rPr lang="en" sz="1600"/>
              <a:t>. It to always be reflecting, changing,  mentoring the next generation.  We need to do this even when it is hard. An example is the </a:t>
            </a:r>
            <a:r>
              <a:rPr lang="en" sz="1600"/>
              <a:t>reckoning</a:t>
            </a:r>
            <a:r>
              <a:rPr lang="en" sz="1600"/>
              <a:t> that the Sierra Club is going through right now</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#WATERACTIONAUGUST</a:t>
            </a:r>
            <a:endParaRPr/>
          </a:p>
          <a:p>
            <a:pPr indent="0" lvl="0" marL="0" rtl="0" algn="l">
              <a:spcBef>
                <a:spcPts val="0"/>
              </a:spcBef>
              <a:spcAft>
                <a:spcPts val="0"/>
              </a:spcAft>
              <a:buNone/>
            </a:pPr>
            <a:r>
              <a:rPr lang="en"/>
              <a:t>#WATERJUSTICE  </a:t>
            </a:r>
            <a:endParaRPr/>
          </a:p>
        </p:txBody>
      </p:sp>
      <p:sp>
        <p:nvSpPr>
          <p:cNvPr id="172" name="Google Shape;172;p29"/>
          <p:cNvSpPr txBox="1"/>
          <p:nvPr>
            <p:ph idx="1" type="body"/>
          </p:nvPr>
        </p:nvSpPr>
        <p:spPr>
          <a:xfrm>
            <a:off x="148650" y="1405075"/>
            <a:ext cx="1581300" cy="35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environment issues matter to you?  </a:t>
            </a:r>
            <a:endParaRPr/>
          </a:p>
          <a:p>
            <a:pPr indent="0" lvl="0" marL="0" rtl="0" algn="l">
              <a:spcBef>
                <a:spcPts val="1600"/>
              </a:spcBef>
              <a:spcAft>
                <a:spcPts val="0"/>
              </a:spcAft>
              <a:buNone/>
            </a:pPr>
            <a:r>
              <a:rPr lang="en"/>
              <a:t>How are you addressing them? </a:t>
            </a:r>
            <a:endParaRPr/>
          </a:p>
          <a:p>
            <a:pPr indent="0" lvl="0" marL="0" rtl="0" algn="l">
              <a:spcBef>
                <a:spcPts val="1600"/>
              </a:spcBef>
              <a:spcAft>
                <a:spcPts val="1600"/>
              </a:spcAft>
              <a:buNone/>
            </a:pPr>
            <a:r>
              <a:rPr lang="en"/>
              <a:t>Who are working with?</a:t>
            </a:r>
            <a:endParaRPr/>
          </a:p>
        </p:txBody>
      </p:sp>
      <p:pic>
        <p:nvPicPr>
          <p:cNvPr id="173" name="Google Shape;173;p29"/>
          <p:cNvPicPr preferRelativeResize="0"/>
          <p:nvPr/>
        </p:nvPicPr>
        <p:blipFill>
          <a:blip r:embed="rId3">
            <a:alphaModFix/>
          </a:blip>
          <a:stretch>
            <a:fillRect/>
          </a:stretch>
        </p:blipFill>
        <p:spPr>
          <a:xfrm>
            <a:off x="5792426" y="0"/>
            <a:ext cx="3320948" cy="5143501"/>
          </a:xfrm>
          <a:prstGeom prst="rect">
            <a:avLst/>
          </a:prstGeom>
          <a:noFill/>
          <a:ln>
            <a:noFill/>
          </a:ln>
        </p:spPr>
      </p:pic>
      <p:pic>
        <p:nvPicPr>
          <p:cNvPr id="174" name="Google Shape;174;p29"/>
          <p:cNvPicPr preferRelativeResize="0"/>
          <p:nvPr/>
        </p:nvPicPr>
        <p:blipFill>
          <a:blip r:embed="rId4">
            <a:alphaModFix/>
          </a:blip>
          <a:stretch>
            <a:fillRect/>
          </a:stretch>
        </p:blipFill>
        <p:spPr>
          <a:xfrm>
            <a:off x="1765275" y="1193550"/>
            <a:ext cx="4032199" cy="4032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2059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Community Organizing and Creating a Campaign</a:t>
            </a:r>
            <a:endParaRPr sz="2700"/>
          </a:p>
        </p:txBody>
      </p:sp>
      <p:sp>
        <p:nvSpPr>
          <p:cNvPr id="72" name="Google Shape;72;p14"/>
          <p:cNvSpPr txBox="1"/>
          <p:nvPr>
            <p:ph idx="1" type="body"/>
          </p:nvPr>
        </p:nvSpPr>
        <p:spPr>
          <a:xfrm>
            <a:off x="6317375" y="889825"/>
            <a:ext cx="2718300" cy="42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First, I want to say being active and engaged in your community and environment is so important. It is inspiring, it is wonderful. It is also often tiring, and at times heartbreaking.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For many of us this is a lifetime</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commitment. That is why</a:t>
            </a:r>
            <a:r>
              <a:rPr lang="en" sz="1000">
                <a:solidFill>
                  <a:srgbClr val="FFFFFF"/>
                </a:solidFill>
                <a:latin typeface="Arial"/>
                <a:ea typeface="Arial"/>
                <a:cs typeface="Arial"/>
                <a:sym typeface="Arial"/>
              </a:rPr>
              <a:t> is so important to keep yourself grounded in your love for justice and the environment. It is also important to take care of yourself and your family. We need to fight, we need to strategize, but we also need to enjoy the things we fight for, and to rest and reflect.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It is also important to note t</a:t>
            </a:r>
            <a:r>
              <a:rPr lang="en" sz="1000">
                <a:solidFill>
                  <a:srgbClr val="FFFFFF"/>
                </a:solidFill>
                <a:latin typeface="Arial"/>
                <a:ea typeface="Arial"/>
                <a:cs typeface="Arial"/>
                <a:sym typeface="Arial"/>
              </a:rPr>
              <a:t>here is not only one ways to organize. Today we hope to share some skills and tools, however everyone is unique, as is everyone’s passions and everyone’s activism.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Activism can be art, organizing, filing lawsuits or even feeding others and caring for each other and our children.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Now more than ever it is important to love and respect each other and each others skill sets, passions and limits.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FFFFFF"/>
                </a:solidFill>
                <a:latin typeface="Arial"/>
                <a:ea typeface="Arial"/>
                <a:cs typeface="Arial"/>
                <a:sym typeface="Arial"/>
              </a:rPr>
              <a:t> </a:t>
            </a:r>
            <a:endParaRPr sz="1700">
              <a:solidFill>
                <a:srgbClr val="FFFFFF"/>
              </a:solidFill>
            </a:endParaRPr>
          </a:p>
        </p:txBody>
      </p:sp>
      <p:pic>
        <p:nvPicPr>
          <p:cNvPr id="73" name="Google Shape;73;p14"/>
          <p:cNvPicPr preferRelativeResize="0"/>
          <p:nvPr/>
        </p:nvPicPr>
        <p:blipFill>
          <a:blip r:embed="rId3">
            <a:alphaModFix/>
          </a:blip>
          <a:stretch>
            <a:fillRect/>
          </a:stretch>
        </p:blipFill>
        <p:spPr>
          <a:xfrm>
            <a:off x="337224" y="939100"/>
            <a:ext cx="5948300" cy="418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87900" y="-152975"/>
            <a:ext cx="8368200" cy="83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What are some of components of a successful campaign</a:t>
            </a:r>
            <a:r>
              <a:rPr lang="en"/>
              <a:t> </a:t>
            </a:r>
            <a:endParaRPr/>
          </a:p>
        </p:txBody>
      </p:sp>
      <p:sp>
        <p:nvSpPr>
          <p:cNvPr id="79" name="Google Shape;79;p15"/>
          <p:cNvSpPr txBox="1"/>
          <p:nvPr>
            <p:ph idx="1" type="body"/>
          </p:nvPr>
        </p:nvSpPr>
        <p:spPr>
          <a:xfrm>
            <a:off x="274925" y="510750"/>
            <a:ext cx="8368200" cy="33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Organizing and Action are important parts of any campaign for justice, and are focus today but they are not the only parts of a movement or campaign. It is important to respect all the different roles and tools that we </a:t>
            </a:r>
            <a:r>
              <a:rPr lang="en"/>
              <a:t>utilize</a:t>
            </a:r>
            <a:r>
              <a:rPr lang="en"/>
              <a:t>. These tools and roles can include. </a:t>
            </a:r>
            <a:endParaRPr/>
          </a:p>
          <a:p>
            <a:pPr indent="-342900" lvl="0" marL="457200" rtl="0" algn="l">
              <a:spcBef>
                <a:spcPts val="1600"/>
              </a:spcBef>
              <a:spcAft>
                <a:spcPts val="0"/>
              </a:spcAft>
              <a:buSzPts val="1800"/>
              <a:buChar char="●"/>
            </a:pPr>
            <a:r>
              <a:rPr lang="en"/>
              <a:t>Policy Advocacy </a:t>
            </a:r>
            <a:endParaRPr/>
          </a:p>
          <a:p>
            <a:pPr indent="-342900" lvl="0" marL="457200" rtl="0" algn="l">
              <a:spcBef>
                <a:spcPts val="0"/>
              </a:spcBef>
              <a:spcAft>
                <a:spcPts val="0"/>
              </a:spcAft>
              <a:buSzPts val="1800"/>
              <a:buChar char="●"/>
            </a:pPr>
            <a:r>
              <a:rPr lang="en"/>
              <a:t>Political Work</a:t>
            </a:r>
            <a:endParaRPr/>
          </a:p>
          <a:p>
            <a:pPr indent="-342900" lvl="0" marL="457200" rtl="0" algn="l">
              <a:spcBef>
                <a:spcPts val="0"/>
              </a:spcBef>
              <a:spcAft>
                <a:spcPts val="0"/>
              </a:spcAft>
              <a:buSzPts val="1800"/>
              <a:buChar char="●"/>
            </a:pPr>
            <a:r>
              <a:rPr lang="en"/>
              <a:t>Legal Work </a:t>
            </a:r>
            <a:endParaRPr/>
          </a:p>
          <a:p>
            <a:pPr indent="-342900" lvl="0" marL="457200" rtl="0" algn="l">
              <a:spcBef>
                <a:spcPts val="0"/>
              </a:spcBef>
              <a:spcAft>
                <a:spcPts val="0"/>
              </a:spcAft>
              <a:buSzPts val="1800"/>
              <a:buChar char="●"/>
            </a:pPr>
            <a:r>
              <a:rPr lang="en"/>
              <a:t>Education and Research  </a:t>
            </a:r>
            <a:endParaRPr/>
          </a:p>
          <a:p>
            <a:pPr indent="-342900" lvl="0" marL="457200" rtl="0" algn="l">
              <a:spcBef>
                <a:spcPts val="0"/>
              </a:spcBef>
              <a:spcAft>
                <a:spcPts val="0"/>
              </a:spcAft>
              <a:buSzPts val="1800"/>
              <a:buChar char="●"/>
            </a:pPr>
            <a:r>
              <a:rPr lang="en"/>
              <a:t>Media and Outreach </a:t>
            </a:r>
            <a:endParaRPr/>
          </a:p>
          <a:p>
            <a:pPr indent="-342900" lvl="0" marL="457200" rtl="0" algn="l">
              <a:spcBef>
                <a:spcPts val="0"/>
              </a:spcBef>
              <a:spcAft>
                <a:spcPts val="0"/>
              </a:spcAft>
              <a:buSzPts val="1800"/>
              <a:buChar char="●"/>
            </a:pPr>
            <a:r>
              <a:rPr lang="en"/>
              <a:t>Events and Engagement Opportunities </a:t>
            </a:r>
            <a:endParaRPr/>
          </a:p>
          <a:p>
            <a:pPr indent="-342900" lvl="0" marL="457200" rtl="0" algn="l">
              <a:spcBef>
                <a:spcPts val="0"/>
              </a:spcBef>
              <a:spcAft>
                <a:spcPts val="0"/>
              </a:spcAft>
              <a:buSzPts val="1800"/>
              <a:buChar char="●"/>
            </a:pPr>
            <a:r>
              <a:rPr lang="en"/>
              <a:t>Action </a:t>
            </a:r>
            <a:endParaRPr/>
          </a:p>
          <a:p>
            <a:pPr indent="-342900" lvl="0" marL="457200" rtl="0" algn="l">
              <a:spcBef>
                <a:spcPts val="0"/>
              </a:spcBef>
              <a:spcAft>
                <a:spcPts val="0"/>
              </a:spcAft>
              <a:buSzPts val="1800"/>
              <a:buChar char="●"/>
            </a:pPr>
            <a:r>
              <a:rPr lang="en"/>
              <a:t>Fundraising </a:t>
            </a:r>
            <a:endParaRPr/>
          </a:p>
          <a:p>
            <a:pPr indent="-342900" lvl="0" marL="457200" rtl="0" algn="l">
              <a:spcBef>
                <a:spcPts val="0"/>
              </a:spcBef>
              <a:spcAft>
                <a:spcPts val="0"/>
              </a:spcAft>
              <a:buSzPts val="1800"/>
              <a:buChar char="●"/>
            </a:pPr>
            <a:r>
              <a:rPr lang="en"/>
              <a:t>Direct Community Support, such as ridesharing and babysitting.                        </a:t>
            </a:r>
            <a:r>
              <a:rPr lang="en" sz="1100"/>
              <a:t>In the chat box please type in some tools and roles that you can think of </a:t>
            </a:r>
            <a:endParaRPr sz="1100"/>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80" name="Google Shape;80;p15"/>
          <p:cNvSpPr txBox="1"/>
          <p:nvPr/>
        </p:nvSpPr>
        <p:spPr>
          <a:xfrm>
            <a:off x="852000" y="5545225"/>
            <a:ext cx="6460800" cy="2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87900" y="458025"/>
            <a:ext cx="8368200" cy="112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 Movements and Campaigns are About Timing and Opportunities.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800"/>
              <a:t>I</a:t>
            </a:r>
            <a:r>
              <a:rPr lang="en" sz="1700"/>
              <a:t>t is important to Schedule Your Campaign and Actions, and to Power Map your </a:t>
            </a:r>
            <a:r>
              <a:rPr lang="en" sz="1700"/>
              <a:t>Opponent. It is also important to map your allies and strategy and think about escalation.  </a:t>
            </a:r>
            <a:endParaRPr sz="1500"/>
          </a:p>
        </p:txBody>
      </p:sp>
      <p:sp>
        <p:nvSpPr>
          <p:cNvPr id="86" name="Google Shape;86;p16"/>
          <p:cNvSpPr txBox="1"/>
          <p:nvPr>
            <p:ph idx="1" type="body"/>
          </p:nvPr>
        </p:nvSpPr>
        <p:spPr>
          <a:xfrm>
            <a:off x="331425" y="144039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 with Coordination with </a:t>
            </a:r>
            <a:r>
              <a:rPr lang="en"/>
              <a:t>recognizing</a:t>
            </a:r>
            <a:r>
              <a:rPr lang="en"/>
              <a:t> your </a:t>
            </a:r>
            <a:r>
              <a:rPr lang="en"/>
              <a:t>opportunities</a:t>
            </a:r>
            <a:r>
              <a:rPr lang="en"/>
              <a:t> and thinking about escalation are other important aspects of campaigns and movements.</a:t>
            </a:r>
            <a:endParaRPr/>
          </a:p>
          <a:p>
            <a:pPr indent="-342900" lvl="0" marL="457200" rtl="0" algn="l">
              <a:spcBef>
                <a:spcPts val="1600"/>
              </a:spcBef>
              <a:spcAft>
                <a:spcPts val="0"/>
              </a:spcAft>
              <a:buSzPts val="1800"/>
              <a:buChar char="●"/>
            </a:pPr>
            <a:r>
              <a:rPr lang="en"/>
              <a:t>Think about point of decision and point of destruction in your campaign. To be successful your really want to start your </a:t>
            </a:r>
            <a:r>
              <a:rPr lang="en"/>
              <a:t>organizing</a:t>
            </a:r>
            <a:r>
              <a:rPr lang="en"/>
              <a:t> early.</a:t>
            </a:r>
            <a:endParaRPr/>
          </a:p>
          <a:p>
            <a:pPr indent="-342900" lvl="0" marL="457200" rtl="0" algn="l">
              <a:spcBef>
                <a:spcPts val="0"/>
              </a:spcBef>
              <a:spcAft>
                <a:spcPts val="0"/>
              </a:spcAft>
              <a:buSzPts val="1800"/>
              <a:buChar char="●"/>
            </a:pPr>
            <a:r>
              <a:rPr lang="en"/>
              <a:t>Many </a:t>
            </a:r>
            <a:r>
              <a:rPr lang="en"/>
              <a:t>decisions</a:t>
            </a:r>
            <a:r>
              <a:rPr lang="en"/>
              <a:t> have to go through processes. When are their public  comment periods? How do you coordinate organizing, media, and legal and action strategy within these processes? How do these different aspects of your campaign bolster the other. For example does you action or organizing  bolster a legal or </a:t>
            </a:r>
            <a:r>
              <a:rPr lang="en"/>
              <a:t>political</a:t>
            </a:r>
            <a:r>
              <a:rPr lang="en"/>
              <a:t> effort.</a:t>
            </a:r>
            <a:endParaRPr/>
          </a:p>
          <a:p>
            <a:pPr indent="-342900" lvl="0" marL="457200" rtl="0" algn="l">
              <a:spcBef>
                <a:spcPts val="0"/>
              </a:spcBef>
              <a:spcAft>
                <a:spcPts val="0"/>
              </a:spcAft>
              <a:buSzPts val="1800"/>
              <a:buChar char="●"/>
            </a:pPr>
            <a:r>
              <a:rPr lang="en"/>
              <a:t>Who are your allies? Are they engaged in a meaningful way? Are they aware of, and helping each other?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7"/>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93" name="Google Shape;93;p17"/>
          <p:cNvPicPr preferRelativeResize="0"/>
          <p:nvPr/>
        </p:nvPicPr>
        <p:blipFill>
          <a:blip r:embed="rId3">
            <a:alphaModFix/>
          </a:blip>
          <a:stretch>
            <a:fillRect/>
          </a:stretch>
        </p:blipFill>
        <p:spPr>
          <a:xfrm>
            <a:off x="714375" y="899900"/>
            <a:ext cx="7715246" cy="4329130"/>
          </a:xfrm>
          <a:prstGeom prst="rect">
            <a:avLst/>
          </a:prstGeom>
          <a:noFill/>
          <a:ln>
            <a:noFill/>
          </a:ln>
        </p:spPr>
      </p:pic>
      <p:sp>
        <p:nvSpPr>
          <p:cNvPr id="94" name="Google Shape;94;p17"/>
          <p:cNvSpPr txBox="1"/>
          <p:nvPr/>
        </p:nvSpPr>
        <p:spPr>
          <a:xfrm>
            <a:off x="141150" y="-33225"/>
            <a:ext cx="8861700" cy="6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Community Organizing is an important part of any campaign or movement, but it is not only about going to the protest, hearing or action. </a:t>
            </a:r>
            <a:r>
              <a:rPr lang="en">
                <a:solidFill>
                  <a:srgbClr val="F3F3F3"/>
                </a:solidFill>
              </a:rPr>
              <a:t>Without</a:t>
            </a:r>
            <a:r>
              <a:rPr lang="en">
                <a:solidFill>
                  <a:srgbClr val="F3F3F3"/>
                </a:solidFill>
              </a:rPr>
              <a:t> a very organized campaign that analyses at all the roles and </a:t>
            </a:r>
            <a:r>
              <a:rPr lang="en">
                <a:solidFill>
                  <a:srgbClr val="F3F3F3"/>
                </a:solidFill>
              </a:rPr>
              <a:t>opportunities</a:t>
            </a:r>
            <a:r>
              <a:rPr lang="en">
                <a:solidFill>
                  <a:srgbClr val="F3F3F3"/>
                </a:solidFill>
              </a:rPr>
              <a:t>, and includes your community and allies in every step of the way campaign will likely be </a:t>
            </a:r>
            <a:r>
              <a:rPr lang="en">
                <a:solidFill>
                  <a:srgbClr val="F3F3F3"/>
                </a:solidFill>
              </a:rPr>
              <a:t>unsuccessful</a:t>
            </a:r>
            <a:r>
              <a:rPr lang="en">
                <a:solidFill>
                  <a:srgbClr val="F3F3F3"/>
                </a:solidFill>
              </a:rPr>
              <a:t>.</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ctrTitle"/>
          </p:nvPr>
        </p:nvSpPr>
        <p:spPr>
          <a:xfrm>
            <a:off x="1680302" y="2008000"/>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It is also important to </a:t>
            </a:r>
            <a:r>
              <a:rPr lang="en" sz="3600"/>
              <a:t>realize</a:t>
            </a:r>
            <a:r>
              <a:rPr lang="en" sz="3600"/>
              <a:t> there are so many aspects to activism and movements. </a:t>
            </a:r>
            <a:endParaRPr sz="3600"/>
          </a:p>
        </p:txBody>
      </p:sp>
      <p:sp>
        <p:nvSpPr>
          <p:cNvPr id="100" name="Google Shape;100;p18"/>
          <p:cNvSpPr txBox="1"/>
          <p:nvPr>
            <p:ph idx="1" type="subTitle"/>
          </p:nvPr>
        </p:nvSpPr>
        <p:spPr>
          <a:xfrm>
            <a:off x="1743852" y="3656675"/>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ph idx="1" type="body"/>
          </p:nvPr>
        </p:nvSpPr>
        <p:spPr>
          <a:xfrm>
            <a:off x="387900" y="1489825"/>
            <a:ext cx="2024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Education is a part of activism and movements. </a:t>
            </a:r>
            <a:endParaRPr/>
          </a:p>
        </p:txBody>
      </p:sp>
      <p:pic>
        <p:nvPicPr>
          <p:cNvPr id="107" name="Google Shape;107;p19"/>
          <p:cNvPicPr preferRelativeResize="0"/>
          <p:nvPr/>
        </p:nvPicPr>
        <p:blipFill>
          <a:blip r:embed="rId3">
            <a:alphaModFix/>
          </a:blip>
          <a:stretch>
            <a:fillRect/>
          </a:stretch>
        </p:blipFill>
        <p:spPr>
          <a:xfrm>
            <a:off x="2513227" y="0"/>
            <a:ext cx="411754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87900" y="1489825"/>
            <a:ext cx="21801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Community events that come from, and are centered around, the youth are part of activism and movements. </a:t>
            </a:r>
            <a:endParaRPr/>
          </a:p>
        </p:txBody>
      </p:sp>
      <p:pic>
        <p:nvPicPr>
          <p:cNvPr id="113" name="Google Shape;113;p20"/>
          <p:cNvPicPr preferRelativeResize="0"/>
          <p:nvPr/>
        </p:nvPicPr>
        <p:blipFill>
          <a:blip r:embed="rId3">
            <a:alphaModFix/>
          </a:blip>
          <a:stretch>
            <a:fillRect/>
          </a:stretch>
        </p:blipFill>
        <p:spPr>
          <a:xfrm>
            <a:off x="2643188" y="0"/>
            <a:ext cx="3857622" cy="5143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387900" y="1489825"/>
            <a:ext cx="22011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Sometimes actions are not </a:t>
            </a:r>
            <a:r>
              <a:rPr lang="en"/>
              <a:t>confrontational</a:t>
            </a:r>
            <a:r>
              <a:rPr lang="en"/>
              <a:t>, but are about sharing what is important to us which those that may not understand. </a:t>
            </a:r>
            <a:endParaRPr/>
          </a:p>
        </p:txBody>
      </p:sp>
      <p:pic>
        <p:nvPicPr>
          <p:cNvPr id="119" name="Google Shape;119;p21"/>
          <p:cNvPicPr preferRelativeResize="0"/>
          <p:nvPr/>
        </p:nvPicPr>
        <p:blipFill>
          <a:blip r:embed="rId3">
            <a:alphaModFix/>
          </a:blip>
          <a:stretch>
            <a:fillRect/>
          </a:stretch>
        </p:blipFill>
        <p:spPr>
          <a:xfrm>
            <a:off x="2650331" y="0"/>
            <a:ext cx="3843338"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