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266" r:id="rId6"/>
    <p:sldId id="267" r:id="rId7"/>
    <p:sldId id="269" r:id="rId8"/>
    <p:sldId id="270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121" d="100"/>
          <a:sy n="121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565334e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565334e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565334e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565334e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ce47eae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dce47eae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c565334e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c565334e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dce47eae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dce47eae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ce47eae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ce47eae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c565334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c565334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e47eae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e47eae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c8d20c00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5c8d20c00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67676"/>
                </a:solidFill>
              </a:rPr>
              <a:t>“Reservation Reelism: Redfacing, Visual Sovereignty, and Representations of Native Americans in Film”</a:t>
            </a:r>
            <a:br>
              <a:rPr lang="en-US" sz="1800" b="1">
                <a:solidFill>
                  <a:srgbClr val="767676"/>
                </a:solidFill>
              </a:rPr>
            </a:br>
            <a:br>
              <a:rPr lang="en-US" sz="1800" b="1">
                <a:solidFill>
                  <a:srgbClr val="767676"/>
                </a:solidFill>
              </a:rPr>
            </a:br>
            <a:r>
              <a:rPr lang="en-US" sz="1800" b="1">
                <a:solidFill>
                  <a:srgbClr val="767676"/>
                </a:solidFill>
              </a:rPr>
              <a:t>Edward Curtis took photographs of Native Americans/Robert Flaherty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c8d20c0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5c8d20c0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5c8d20c0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5c8d20c0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24400" y="0"/>
            <a:ext cx="3012140" cy="51405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4529" y="0"/>
                </a:moveTo>
                <a:lnTo>
                  <a:pt x="111219" y="10658"/>
                </a:lnTo>
                <a:lnTo>
                  <a:pt x="72752" y="22787"/>
                </a:lnTo>
                <a:lnTo>
                  <a:pt x="84878" y="43185"/>
                </a:lnTo>
                <a:lnTo>
                  <a:pt x="46829" y="55865"/>
                </a:lnTo>
                <a:lnTo>
                  <a:pt x="58536" y="76263"/>
                </a:lnTo>
                <a:lnTo>
                  <a:pt x="19651" y="88943"/>
                </a:lnTo>
                <a:lnTo>
                  <a:pt x="32195" y="109525"/>
                </a:lnTo>
                <a:lnTo>
                  <a:pt x="0" y="120000"/>
                </a:lnTo>
                <a:lnTo>
                  <a:pt x="15470" y="120000"/>
                </a:lnTo>
                <a:lnTo>
                  <a:pt x="40139" y="110444"/>
                </a:lnTo>
                <a:lnTo>
                  <a:pt x="28432" y="89678"/>
                </a:lnTo>
                <a:lnTo>
                  <a:pt x="66898" y="77182"/>
                </a:lnTo>
                <a:lnTo>
                  <a:pt x="54355" y="56600"/>
                </a:lnTo>
                <a:lnTo>
                  <a:pt x="94076" y="43736"/>
                </a:lnTo>
                <a:lnTo>
                  <a:pt x="80278" y="23522"/>
                </a:lnTo>
                <a:lnTo>
                  <a:pt x="119999" y="10658"/>
                </a:lnTo>
                <a:lnTo>
                  <a:pt x="11289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2" name="Google Shape;12;p2"/>
            <p:cNvSpPr/>
            <p:nvPr/>
          </p:nvSpPr>
          <p:spPr>
            <a:xfrm>
              <a:off x="1447" y="0"/>
              <a:ext cx="1885" cy="43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74" y="0"/>
                  </a:moveTo>
                  <a:lnTo>
                    <a:pt x="115355" y="9916"/>
                  </a:lnTo>
                  <a:lnTo>
                    <a:pt x="75970" y="22361"/>
                  </a:lnTo>
                  <a:lnTo>
                    <a:pt x="88632" y="42888"/>
                  </a:lnTo>
                  <a:lnTo>
                    <a:pt x="49437" y="55305"/>
                  </a:lnTo>
                  <a:lnTo>
                    <a:pt x="61845" y="75944"/>
                  </a:lnTo>
                  <a:lnTo>
                    <a:pt x="22587" y="88277"/>
                  </a:lnTo>
                  <a:lnTo>
                    <a:pt x="35249" y="108916"/>
                  </a:lnTo>
                  <a:lnTo>
                    <a:pt x="0" y="120000"/>
                  </a:lnTo>
                  <a:lnTo>
                    <a:pt x="6935" y="120000"/>
                  </a:lnTo>
                  <a:lnTo>
                    <a:pt x="39639" y="109666"/>
                  </a:lnTo>
                  <a:lnTo>
                    <a:pt x="27359" y="89027"/>
                  </a:lnTo>
                  <a:lnTo>
                    <a:pt x="66489" y="76694"/>
                  </a:lnTo>
                  <a:lnTo>
                    <a:pt x="54082" y="56055"/>
                  </a:lnTo>
                  <a:lnTo>
                    <a:pt x="93404" y="43666"/>
                  </a:lnTo>
                  <a:lnTo>
                    <a:pt x="80869" y="23055"/>
                  </a:lnTo>
                  <a:lnTo>
                    <a:pt x="120000" y="10722"/>
                  </a:lnTo>
                  <a:lnTo>
                    <a:pt x="113764" y="0"/>
                  </a:lnTo>
                  <a:lnTo>
                    <a:pt x="109374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59" y="0"/>
              <a:ext cx="1978" cy="43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445" y="0"/>
                  </a:moveTo>
                  <a:lnTo>
                    <a:pt x="107751" y="10611"/>
                  </a:lnTo>
                  <a:lnTo>
                    <a:pt x="70338" y="23055"/>
                  </a:lnTo>
                  <a:lnTo>
                    <a:pt x="82283" y="43611"/>
                  </a:lnTo>
                  <a:lnTo>
                    <a:pt x="45053" y="56000"/>
                  </a:lnTo>
                  <a:lnTo>
                    <a:pt x="56755" y="76638"/>
                  </a:lnTo>
                  <a:lnTo>
                    <a:pt x="19343" y="89000"/>
                  </a:lnTo>
                  <a:lnTo>
                    <a:pt x="31349" y="109638"/>
                  </a:lnTo>
                  <a:lnTo>
                    <a:pt x="0" y="120000"/>
                  </a:lnTo>
                  <a:lnTo>
                    <a:pt x="18433" y="120000"/>
                  </a:lnTo>
                  <a:lnTo>
                    <a:pt x="43476" y="111805"/>
                  </a:lnTo>
                  <a:lnTo>
                    <a:pt x="31591" y="91111"/>
                  </a:lnTo>
                  <a:lnTo>
                    <a:pt x="68883" y="78777"/>
                  </a:lnTo>
                  <a:lnTo>
                    <a:pt x="57059" y="58138"/>
                  </a:lnTo>
                  <a:lnTo>
                    <a:pt x="94532" y="45777"/>
                  </a:lnTo>
                  <a:lnTo>
                    <a:pt x="82587" y="25138"/>
                  </a:lnTo>
                  <a:lnTo>
                    <a:pt x="120000" y="12805"/>
                  </a:lnTo>
                  <a:lnTo>
                    <a:pt x="112723" y="0"/>
                  </a:lnTo>
                  <a:lnTo>
                    <a:pt x="101445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" y="0"/>
              <a:ext cx="1805" cy="43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142" y="0"/>
                  </a:moveTo>
                  <a:lnTo>
                    <a:pt x="106578" y="14166"/>
                  </a:lnTo>
                  <a:lnTo>
                    <a:pt x="65581" y="26611"/>
                  </a:lnTo>
                  <a:lnTo>
                    <a:pt x="78604" y="47111"/>
                  </a:lnTo>
                  <a:lnTo>
                    <a:pt x="37873" y="59500"/>
                  </a:lnTo>
                  <a:lnTo>
                    <a:pt x="50764" y="80138"/>
                  </a:lnTo>
                  <a:lnTo>
                    <a:pt x="9767" y="92472"/>
                  </a:lnTo>
                  <a:lnTo>
                    <a:pt x="22857" y="113111"/>
                  </a:lnTo>
                  <a:lnTo>
                    <a:pt x="0" y="120000"/>
                  </a:lnTo>
                  <a:lnTo>
                    <a:pt x="20199" y="120000"/>
                  </a:lnTo>
                  <a:lnTo>
                    <a:pt x="36146" y="115305"/>
                  </a:lnTo>
                  <a:lnTo>
                    <a:pt x="23189" y="94611"/>
                  </a:lnTo>
                  <a:lnTo>
                    <a:pt x="64119" y="82250"/>
                  </a:lnTo>
                  <a:lnTo>
                    <a:pt x="51029" y="61666"/>
                  </a:lnTo>
                  <a:lnTo>
                    <a:pt x="92026" y="49333"/>
                  </a:lnTo>
                  <a:lnTo>
                    <a:pt x="79003" y="28638"/>
                  </a:lnTo>
                  <a:lnTo>
                    <a:pt x="120000" y="16277"/>
                  </a:lnTo>
                  <a:lnTo>
                    <a:pt x="109435" y="0"/>
                  </a:lnTo>
                  <a:lnTo>
                    <a:pt x="9714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63" y="0"/>
              <a:ext cx="1847" cy="43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29" y="0"/>
                  </a:moveTo>
                  <a:lnTo>
                    <a:pt x="95779" y="16833"/>
                  </a:lnTo>
                  <a:lnTo>
                    <a:pt x="55584" y="29305"/>
                  </a:lnTo>
                  <a:lnTo>
                    <a:pt x="68441" y="49833"/>
                  </a:lnTo>
                  <a:lnTo>
                    <a:pt x="28506" y="62222"/>
                  </a:lnTo>
                  <a:lnTo>
                    <a:pt x="41168" y="82805"/>
                  </a:lnTo>
                  <a:lnTo>
                    <a:pt x="1038" y="95222"/>
                  </a:lnTo>
                  <a:lnTo>
                    <a:pt x="13961" y="115805"/>
                  </a:lnTo>
                  <a:lnTo>
                    <a:pt x="0" y="120000"/>
                  </a:lnTo>
                  <a:lnTo>
                    <a:pt x="37012" y="120000"/>
                  </a:lnTo>
                  <a:lnTo>
                    <a:pt x="37922" y="119555"/>
                  </a:lnTo>
                  <a:lnTo>
                    <a:pt x="25389" y="99166"/>
                  </a:lnTo>
                  <a:lnTo>
                    <a:pt x="65259" y="86611"/>
                  </a:lnTo>
                  <a:lnTo>
                    <a:pt x="52597" y="66111"/>
                  </a:lnTo>
                  <a:lnTo>
                    <a:pt x="92337" y="53777"/>
                  </a:lnTo>
                  <a:lnTo>
                    <a:pt x="79805" y="33138"/>
                  </a:lnTo>
                  <a:lnTo>
                    <a:pt x="119999" y="20638"/>
                  </a:lnTo>
                  <a:lnTo>
                    <a:pt x="107142" y="0"/>
                  </a:lnTo>
                  <a:lnTo>
                    <a:pt x="85129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rot="10800000">
            <a:off x="7938258" y="0"/>
            <a:ext cx="1205741" cy="33899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 rot="5400000">
            <a:off x="1807794" y="-1807795"/>
            <a:ext cx="904306" cy="45198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 i="0" u="none" strike="noStrike" cap="none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 i="0" u="none" strike="noStrike" cap="none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753577"/>
            <a:ext cx="1205741" cy="33899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i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1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484100" y="186600"/>
            <a:ext cx="6902700" cy="47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-US" sz="3600" dirty="0"/>
              <a:t>Environmental injustice, Art, and Activism on the Klamath River Basin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Brittani R.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Orona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(Hupa)</a:t>
            </a:r>
            <a:endParaRPr sz="18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-US" sz="1800" dirty="0"/>
              <a:t>Ph.D. </a:t>
            </a:r>
            <a:r>
              <a:rPr lang="en-US" sz="1800"/>
              <a:t>Candidate </a:t>
            </a:r>
            <a:r>
              <a:rPr lang="en-US" sz="1800" dirty="0"/>
              <a:t>in Native American Studies with a Designated Emphasis in Human Rights 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-US" sz="1800" dirty="0"/>
              <a:t>University of California, Davis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Ephemera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the Klamath River Activism Movement/NOGO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849" y="399625"/>
            <a:ext cx="4293750" cy="42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8" name="Google Shape;178;p27" descr="Vand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33350"/>
            <a:ext cx="4010025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Annilea Hillman (Yurok tribal member and Klamath Justice Coalition activist) </a:t>
            </a:r>
            <a:endParaRPr/>
          </a:p>
        </p:txBody>
      </p:sp>
      <p:pic>
        <p:nvPicPr>
          <p:cNvPr id="184" name="Google Shape;184;p28" descr="IMG_625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775" y="88575"/>
            <a:ext cx="3076132" cy="4101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833437"/>
            <a:ext cx="487680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the Klamath River Activism Movement </a:t>
            </a: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Photography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2" descr="2007-02-11 02.06.4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400" y="143300"/>
            <a:ext cx="6067320" cy="410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5" name="Google Shape;215;p33" descr="2007-02-11 22.20.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85750"/>
            <a:ext cx="6502854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Klamath River as Home 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Tribes (Hupa, Yurok, Shasta, Karuk, Klamath) of the Klamath River and its tributaries (Trinity, Salmon, etc.) depended on the basin for cultural and physical renewal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Ceremonial dances take place along the sites near the river;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Fishing is a community event-families fish for Chinook, coho salmon, steelhead and Coastal Cutthroat trout, green and white sturgeon, and pacific lamprey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ta’na:n-na:niwe:sile’n or hun’ (Trinity River, as a power one should pray to)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Tribes on the Klamath River Basin</a:t>
            </a:r>
            <a:r>
              <a:rPr lang="en-US"/>
              <a:t> </a:t>
            </a: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5778"/>
            <a:ext cx="478155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300" y="2105378"/>
            <a:ext cx="2254863" cy="3038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1" descr="Klamathma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823" y="0"/>
            <a:ext cx="57243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Problems on the Klamath River Basin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Mass diversion of Klamath water to Oregon farmers and ranchers via four dams (J.C. Boyle,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CorpCo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1 &amp; 2, Iron Gate) create dangerous water conditions on the Klamath River and its tributaries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 2002, diversion created toxic, over-heated water that lead to a fish kill. 77,000 mature Chinook and Coho salmon died on the rivers.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This was the catalyst for major activism effort, lead by the Klamath Justice Coalition, to remove the dams</a:t>
            </a:r>
            <a:endParaRPr sz="18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Map of the Klamath River Dams 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07259"/>
            <a:ext cx="9144001" cy="5859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 Sovereignty 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825" y="1200150"/>
            <a:ext cx="3994500" cy="32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4;p22">
            <a:extLst>
              <a:ext uri="{FF2B5EF4-FFF2-40B4-BE49-F238E27FC236}">
                <a16:creationId xmlns:a16="http://schemas.microsoft.com/office/drawing/2014/main" id="{6B298002-B85F-8F41-981F-6CCF1F932C2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857" y="1063378"/>
            <a:ext cx="3237186" cy="3737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Paintings from the Klamath River Basin</a:t>
            </a:r>
            <a:endParaRPr sz="300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Prolific and world-renowned artists have come from the </a:t>
            </a:r>
            <a:r>
              <a:rPr lang="en-US" sz="1800" dirty="0" err="1"/>
              <a:t>NorthCoast</a:t>
            </a:r>
            <a:r>
              <a:rPr lang="en-US" sz="1800" dirty="0"/>
              <a:t> and Klamath River: 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800" dirty="0"/>
              <a:t>Julian Lang (Karuk/Shasta) 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800" dirty="0"/>
              <a:t>Lyn </a:t>
            </a:r>
            <a:r>
              <a:rPr lang="en-US" sz="1800" dirty="0" err="1"/>
              <a:t>Risling</a:t>
            </a:r>
            <a:r>
              <a:rPr lang="en-US" sz="1800" dirty="0"/>
              <a:t> (Hupa/Yurok/Karuk) 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800" dirty="0"/>
              <a:t>Brian Tripp (Karuk)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800" dirty="0"/>
              <a:t>George Blake (Hupa/Yurok)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800" dirty="0"/>
              <a:t>Brittany Britton (Hupa)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800" dirty="0"/>
              <a:t>Rick Bartow (Wiyot) 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To name a few…. </a:t>
            </a:r>
            <a:endParaRPr sz="18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338" y="1269612"/>
            <a:ext cx="3320375" cy="440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>
            <a:spLocks noGrp="1"/>
          </p:cNvSpPr>
          <p:nvPr>
            <p:ph type="body" idx="2"/>
          </p:nvPr>
        </p:nvSpPr>
        <p:spPr>
          <a:xfrm>
            <a:off x="4692275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367</Words>
  <Application>Microsoft Macintosh PowerPoint</Application>
  <PresentationFormat>On-screen Show (16:9)</PresentationFormat>
  <Paragraphs>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western</vt:lpstr>
      <vt:lpstr> </vt:lpstr>
      <vt:lpstr>The Klamath River as Home </vt:lpstr>
      <vt:lpstr>Tribes on the Klamath River Basin </vt:lpstr>
      <vt:lpstr>PowerPoint Presentation</vt:lpstr>
      <vt:lpstr>Problems on the Klamath River Basin</vt:lpstr>
      <vt:lpstr>PowerPoint Presentation</vt:lpstr>
      <vt:lpstr>Visual Sovereignty </vt:lpstr>
      <vt:lpstr>Paintings from the Klamath River Basin</vt:lpstr>
      <vt:lpstr>PowerPoint Presentation</vt:lpstr>
      <vt:lpstr> Ephemera</vt:lpstr>
      <vt:lpstr>PowerPoint Presentation</vt:lpstr>
      <vt:lpstr>PowerPoint Presentation</vt:lpstr>
      <vt:lpstr>PowerPoint Presentation</vt:lpstr>
      <vt:lpstr>PowerPoint Presentation</vt:lpstr>
      <vt:lpstr>Photography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Samuel Sellers</cp:lastModifiedBy>
  <cp:revision>3</cp:revision>
  <dcterms:modified xsi:type="dcterms:W3CDTF">2020-07-03T18:38:25Z</dcterms:modified>
</cp:coreProperties>
</file>