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Default Extension="png" ContentType="image/png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0925" y="183925"/>
            <a:ext cx="8222149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8000" y="1733224"/>
            <a:ext cx="3907998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8574" y="2008826"/>
            <a:ext cx="7266850" cy="140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0980" y="1881758"/>
            <a:ext cx="8225790" cy="817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200" spc="-280">
                <a:solidFill>
                  <a:srgbClr val="FFFFFF"/>
                </a:solidFill>
                <a:latin typeface="Lucida Sans"/>
                <a:cs typeface="Lucida Sans"/>
              </a:rPr>
              <a:t>ART, </a:t>
            </a:r>
            <a:r>
              <a:rPr dirty="0" sz="5200" spc="-210">
                <a:solidFill>
                  <a:srgbClr val="FFFFFF"/>
                </a:solidFill>
                <a:latin typeface="Lucida Sans"/>
                <a:cs typeface="Lucida Sans"/>
              </a:rPr>
              <a:t>IDENTITY, </a:t>
            </a:r>
            <a:r>
              <a:rPr dirty="0" sz="5200" spc="-395">
                <a:solidFill>
                  <a:srgbClr val="FFFFFF"/>
                </a:solidFill>
                <a:latin typeface="Lucida Sans"/>
                <a:cs typeface="Lucida Sans"/>
              </a:rPr>
              <a:t>&amp;</a:t>
            </a:r>
            <a:r>
              <a:rPr dirty="0" sz="5200" spc="-6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5200" spc="-70">
                <a:solidFill>
                  <a:srgbClr val="FFFFFF"/>
                </a:solidFill>
                <a:latin typeface="Lucida Sans"/>
                <a:cs typeface="Lucida Sans"/>
              </a:rPr>
              <a:t>ACTIVISM</a:t>
            </a:r>
            <a:endParaRPr sz="52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75810" y="3021887"/>
            <a:ext cx="9925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">
                <a:solidFill>
                  <a:srgbClr val="FFFFFF"/>
                </a:solidFill>
                <a:latin typeface="Calibri"/>
                <a:cs typeface="Calibri"/>
              </a:rPr>
              <a:t>I I I I</a:t>
            </a:r>
            <a:r>
              <a:rPr dirty="0" sz="3600" spc="-5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8654" y="0"/>
            <a:ext cx="8319981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13643" y="314200"/>
            <a:ext cx="368681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00" b="0">
                <a:latin typeface="Calibri"/>
                <a:cs typeface="Calibri"/>
              </a:rPr>
              <a:t>Jordan </a:t>
            </a:r>
            <a:r>
              <a:rPr dirty="0" sz="2500" spc="40" b="0">
                <a:latin typeface="Calibri"/>
                <a:cs typeface="Calibri"/>
              </a:rPr>
              <a:t>Cove Energy</a:t>
            </a:r>
            <a:r>
              <a:rPr dirty="0" sz="2500" spc="-380" b="0">
                <a:latin typeface="Calibri"/>
                <a:cs typeface="Calibri"/>
              </a:rPr>
              <a:t> </a:t>
            </a:r>
            <a:r>
              <a:rPr dirty="0" sz="2500" spc="35" b="0">
                <a:latin typeface="Calibri"/>
                <a:cs typeface="Calibri"/>
              </a:rPr>
              <a:t>Project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5000" y="364163"/>
            <a:ext cx="3931800" cy="4382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377625" y="993456"/>
            <a:ext cx="3971290" cy="317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6-10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billion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dollar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proposal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export</a:t>
            </a:r>
            <a:endParaRPr sz="1800">
              <a:latin typeface="Calibri"/>
              <a:cs typeface="Calibri"/>
            </a:endParaRPr>
          </a:p>
          <a:p>
            <a:pPr marL="379095" marR="240029">
              <a:lnSpc>
                <a:spcPct val="100699"/>
              </a:lnSpc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1.2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Billion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Cubic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Ft.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fracked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natural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overseas.</a:t>
            </a:r>
            <a:endParaRPr sz="1800">
              <a:latin typeface="Calibri"/>
              <a:cs typeface="Calibri"/>
            </a:endParaRPr>
          </a:p>
          <a:p>
            <a:pPr marL="379095" marR="116205" indent="-367030">
              <a:lnSpc>
                <a:spcPct val="100699"/>
              </a:lnSpc>
              <a:spcBef>
                <a:spcPts val="82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Liquefied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Natural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(LNG)  export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facility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coast.</a:t>
            </a:r>
            <a:endParaRPr sz="1800">
              <a:latin typeface="Calibri"/>
              <a:cs typeface="Calibri"/>
            </a:endParaRPr>
          </a:p>
          <a:p>
            <a:pPr marL="379095" indent="-367030">
              <a:lnSpc>
                <a:spcPct val="100000"/>
              </a:lnSpc>
              <a:spcBef>
                <a:spcPts val="7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235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mile </a:t>
            </a:r>
            <a:r>
              <a:rPr dirty="0" sz="1800" spc="-45" b="1">
                <a:solidFill>
                  <a:srgbClr val="4DD0E1"/>
                </a:solidFill>
                <a:latin typeface="Trebuchet MS"/>
                <a:cs typeface="Trebuchet MS"/>
              </a:rPr>
              <a:t>Pacific</a:t>
            </a:r>
            <a:r>
              <a:rPr dirty="0" sz="1800" spc="-434" b="1">
                <a:solidFill>
                  <a:srgbClr val="4DD0E1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4DD0E1"/>
                </a:solidFill>
                <a:latin typeface="Trebuchet MS"/>
                <a:cs typeface="Trebuchet MS"/>
              </a:rPr>
              <a:t>Connector </a:t>
            </a:r>
            <a:r>
              <a:rPr dirty="0" sz="1800" spc="-45" b="1">
                <a:solidFill>
                  <a:srgbClr val="4DD0E1"/>
                </a:solidFill>
                <a:latin typeface="Trebuchet MS"/>
                <a:cs typeface="Trebuchet MS"/>
              </a:rPr>
              <a:t>Pipeline</a:t>
            </a:r>
            <a:endParaRPr sz="1800">
              <a:latin typeface="Trebuchet MS"/>
              <a:cs typeface="Trebuchet MS"/>
            </a:endParaRPr>
          </a:p>
          <a:p>
            <a:pPr marL="379095">
              <a:lnSpc>
                <a:spcPct val="100000"/>
              </a:lnSpc>
              <a:spcBef>
                <a:spcPts val="15"/>
              </a:spcBef>
            </a:pP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through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southern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Oregon</a:t>
            </a:r>
            <a:endParaRPr sz="1800">
              <a:latin typeface="Calibri"/>
              <a:cs typeface="Calibri"/>
            </a:endParaRPr>
          </a:p>
          <a:p>
            <a:pPr marL="379095" marR="106045" indent="-367030">
              <a:lnSpc>
                <a:spcPct val="100699"/>
              </a:lnSpc>
              <a:spcBef>
                <a:spcPts val="750"/>
              </a:spcBef>
              <a:buClr>
                <a:srgbClr val="FFFFFF"/>
              </a:buClr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30" b="1">
                <a:solidFill>
                  <a:srgbClr val="4DD0E1"/>
                </a:solidFill>
                <a:latin typeface="Trebuchet MS"/>
                <a:cs typeface="Trebuchet MS"/>
              </a:rPr>
              <a:t>Jordan</a:t>
            </a:r>
            <a:r>
              <a:rPr dirty="0" sz="1800" spc="-195" b="1">
                <a:solidFill>
                  <a:srgbClr val="4DD0E1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4DD0E1"/>
                </a:solidFill>
                <a:latin typeface="Trebuchet MS"/>
                <a:cs typeface="Trebuchet MS"/>
              </a:rPr>
              <a:t>Cove</a:t>
            </a:r>
            <a:r>
              <a:rPr dirty="0" sz="1800" spc="-190" b="1">
                <a:solidFill>
                  <a:srgbClr val="4DD0E1"/>
                </a:solidFill>
                <a:latin typeface="Trebuchet MS"/>
                <a:cs typeface="Trebuchet MS"/>
              </a:rPr>
              <a:t> </a:t>
            </a:r>
            <a:r>
              <a:rPr dirty="0" sz="1800" spc="-45" b="1">
                <a:solidFill>
                  <a:srgbClr val="4DD0E1"/>
                </a:solidFill>
                <a:latin typeface="Trebuchet MS"/>
                <a:cs typeface="Trebuchet MS"/>
              </a:rPr>
              <a:t>LNG</a:t>
            </a:r>
            <a:r>
              <a:rPr dirty="0" sz="1800" spc="-190" b="1">
                <a:solidFill>
                  <a:srgbClr val="4DD0E1"/>
                </a:solidFill>
                <a:latin typeface="Trebuchet MS"/>
                <a:cs typeface="Trebuchet MS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export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terminal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Coos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County</a:t>
            </a:r>
            <a:endParaRPr sz="1800">
              <a:latin typeface="Calibri"/>
              <a:cs typeface="Calibri"/>
            </a:endParaRPr>
          </a:p>
          <a:p>
            <a:pPr marL="379095" indent="-367030">
              <a:lnSpc>
                <a:spcPct val="100000"/>
              </a:lnSpc>
              <a:spcBef>
                <a:spcPts val="7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Tankers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transport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overseas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725" y="816187"/>
            <a:ext cx="2265600" cy="1697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20337" y="816187"/>
            <a:ext cx="2334601" cy="1697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01175" y="2907975"/>
            <a:ext cx="2334600" cy="1784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5225" y="2968112"/>
            <a:ext cx="2334599" cy="1784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68999" y="1585049"/>
            <a:ext cx="1302385" cy="377825"/>
          </a:xfrm>
          <a:custGeom>
            <a:avLst/>
            <a:gdLst/>
            <a:ahLst/>
            <a:cxnLst/>
            <a:rect l="l" t="t" r="r" b="b"/>
            <a:pathLst>
              <a:path w="1302385" h="377825">
                <a:moveTo>
                  <a:pt x="1113449" y="377699"/>
                </a:moveTo>
                <a:lnTo>
                  <a:pt x="1113449" y="283274"/>
                </a:lnTo>
                <a:lnTo>
                  <a:pt x="0" y="283274"/>
                </a:lnTo>
                <a:lnTo>
                  <a:pt x="0" y="94424"/>
                </a:lnTo>
                <a:lnTo>
                  <a:pt x="1113449" y="94424"/>
                </a:lnTo>
                <a:lnTo>
                  <a:pt x="1113449" y="0"/>
                </a:lnTo>
                <a:lnTo>
                  <a:pt x="1302299" y="188849"/>
                </a:lnTo>
                <a:lnTo>
                  <a:pt x="1113449" y="377699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68999" y="1585049"/>
            <a:ext cx="1302385" cy="377825"/>
          </a:xfrm>
          <a:custGeom>
            <a:avLst/>
            <a:gdLst/>
            <a:ahLst/>
            <a:cxnLst/>
            <a:rect l="l" t="t" r="r" b="b"/>
            <a:pathLst>
              <a:path w="1302385" h="377825">
                <a:moveTo>
                  <a:pt x="0" y="94424"/>
                </a:moveTo>
                <a:lnTo>
                  <a:pt x="1113449" y="94424"/>
                </a:lnTo>
                <a:lnTo>
                  <a:pt x="1113449" y="0"/>
                </a:lnTo>
                <a:lnTo>
                  <a:pt x="1302299" y="188849"/>
                </a:lnTo>
                <a:lnTo>
                  <a:pt x="1113449" y="377699"/>
                </a:lnTo>
                <a:lnTo>
                  <a:pt x="1113449" y="283274"/>
                </a:lnTo>
                <a:lnTo>
                  <a:pt x="0" y="283274"/>
                </a:lnTo>
                <a:lnTo>
                  <a:pt x="0" y="94424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36299" y="2568575"/>
            <a:ext cx="271145" cy="284480"/>
          </a:xfrm>
          <a:custGeom>
            <a:avLst/>
            <a:gdLst/>
            <a:ahLst/>
            <a:cxnLst/>
            <a:rect l="l" t="t" r="r" b="b"/>
            <a:pathLst>
              <a:path w="271145" h="284480">
                <a:moveTo>
                  <a:pt x="202949" y="148799"/>
                </a:moveTo>
                <a:lnTo>
                  <a:pt x="67649" y="148799"/>
                </a:lnTo>
                <a:lnTo>
                  <a:pt x="67649" y="0"/>
                </a:lnTo>
                <a:lnTo>
                  <a:pt x="202949" y="0"/>
                </a:lnTo>
                <a:lnTo>
                  <a:pt x="202949" y="148799"/>
                </a:lnTo>
                <a:close/>
              </a:path>
              <a:path w="271145" h="284480">
                <a:moveTo>
                  <a:pt x="135299" y="284099"/>
                </a:moveTo>
                <a:lnTo>
                  <a:pt x="0" y="148799"/>
                </a:lnTo>
                <a:lnTo>
                  <a:pt x="270599" y="148799"/>
                </a:lnTo>
                <a:lnTo>
                  <a:pt x="135299" y="284099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36299" y="2568575"/>
            <a:ext cx="271145" cy="284480"/>
          </a:xfrm>
          <a:custGeom>
            <a:avLst/>
            <a:gdLst/>
            <a:ahLst/>
            <a:cxnLst/>
            <a:rect l="l" t="t" r="r" b="b"/>
            <a:pathLst>
              <a:path w="271145" h="284480">
                <a:moveTo>
                  <a:pt x="202949" y="0"/>
                </a:moveTo>
                <a:lnTo>
                  <a:pt x="202949" y="148799"/>
                </a:lnTo>
                <a:lnTo>
                  <a:pt x="270599" y="148799"/>
                </a:lnTo>
                <a:lnTo>
                  <a:pt x="135299" y="284099"/>
                </a:lnTo>
                <a:lnTo>
                  <a:pt x="0" y="148799"/>
                </a:lnTo>
                <a:lnTo>
                  <a:pt x="67649" y="148799"/>
                </a:lnTo>
                <a:lnTo>
                  <a:pt x="67649" y="0"/>
                </a:lnTo>
                <a:lnTo>
                  <a:pt x="202949" y="0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86237" y="3687788"/>
            <a:ext cx="1302385" cy="344805"/>
          </a:xfrm>
          <a:custGeom>
            <a:avLst/>
            <a:gdLst/>
            <a:ahLst/>
            <a:cxnLst/>
            <a:rect l="l" t="t" r="r" b="b"/>
            <a:pathLst>
              <a:path w="1302385" h="344804">
                <a:moveTo>
                  <a:pt x="172349" y="344699"/>
                </a:moveTo>
                <a:lnTo>
                  <a:pt x="0" y="172310"/>
                </a:lnTo>
                <a:lnTo>
                  <a:pt x="172349" y="0"/>
                </a:lnTo>
                <a:lnTo>
                  <a:pt x="172349" y="86174"/>
                </a:lnTo>
                <a:lnTo>
                  <a:pt x="1302299" y="86435"/>
                </a:lnTo>
                <a:lnTo>
                  <a:pt x="1302299" y="258524"/>
                </a:lnTo>
                <a:lnTo>
                  <a:pt x="172349" y="258524"/>
                </a:lnTo>
                <a:lnTo>
                  <a:pt x="172349" y="344699"/>
                </a:lnTo>
                <a:close/>
              </a:path>
              <a:path w="1302385" h="344804">
                <a:moveTo>
                  <a:pt x="1302299" y="258785"/>
                </a:moveTo>
                <a:lnTo>
                  <a:pt x="172349" y="258524"/>
                </a:lnTo>
                <a:lnTo>
                  <a:pt x="1302299" y="258524"/>
                </a:lnTo>
                <a:lnTo>
                  <a:pt x="1302299" y="258785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86237" y="3687788"/>
            <a:ext cx="1302385" cy="344805"/>
          </a:xfrm>
          <a:custGeom>
            <a:avLst/>
            <a:gdLst/>
            <a:ahLst/>
            <a:cxnLst/>
            <a:rect l="l" t="t" r="r" b="b"/>
            <a:pathLst>
              <a:path w="1302385" h="344804">
                <a:moveTo>
                  <a:pt x="1302299" y="258785"/>
                </a:moveTo>
                <a:lnTo>
                  <a:pt x="172349" y="258524"/>
                </a:lnTo>
                <a:lnTo>
                  <a:pt x="172349" y="344699"/>
                </a:lnTo>
                <a:lnTo>
                  <a:pt x="0" y="172310"/>
                </a:lnTo>
                <a:lnTo>
                  <a:pt x="172349" y="0"/>
                </a:lnTo>
                <a:lnTo>
                  <a:pt x="172349" y="86174"/>
                </a:lnTo>
                <a:lnTo>
                  <a:pt x="1302299" y="86435"/>
                </a:lnTo>
                <a:lnTo>
                  <a:pt x="1302299" y="258785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07099" y="1369350"/>
            <a:ext cx="1470748" cy="980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492812" y="1355062"/>
            <a:ext cx="1499870" cy="1009650"/>
          </a:xfrm>
          <a:custGeom>
            <a:avLst/>
            <a:gdLst/>
            <a:ahLst/>
            <a:cxnLst/>
            <a:rect l="l" t="t" r="r" b="b"/>
            <a:pathLst>
              <a:path w="1499870" h="1009650">
                <a:moveTo>
                  <a:pt x="0" y="0"/>
                </a:moveTo>
                <a:lnTo>
                  <a:pt x="1499324" y="0"/>
                </a:lnTo>
                <a:lnTo>
                  <a:pt x="1499324" y="1009075"/>
                </a:lnTo>
                <a:lnTo>
                  <a:pt x="0" y="1009075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AB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499" y="3752723"/>
            <a:ext cx="271145" cy="215265"/>
          </a:xfrm>
          <a:custGeom>
            <a:avLst/>
            <a:gdLst/>
            <a:ahLst/>
            <a:cxnLst/>
            <a:rect l="l" t="t" r="r" b="b"/>
            <a:pathLst>
              <a:path w="271145" h="215264">
                <a:moveTo>
                  <a:pt x="107549" y="215099"/>
                </a:moveTo>
                <a:lnTo>
                  <a:pt x="0" y="107669"/>
                </a:lnTo>
                <a:lnTo>
                  <a:pt x="107549" y="0"/>
                </a:lnTo>
                <a:lnTo>
                  <a:pt x="107549" y="53774"/>
                </a:lnTo>
                <a:lnTo>
                  <a:pt x="270899" y="53774"/>
                </a:lnTo>
                <a:lnTo>
                  <a:pt x="270899" y="161144"/>
                </a:lnTo>
                <a:lnTo>
                  <a:pt x="107549" y="161324"/>
                </a:lnTo>
                <a:lnTo>
                  <a:pt x="107549" y="215099"/>
                </a:lnTo>
                <a:close/>
              </a:path>
              <a:path w="271145" h="215264">
                <a:moveTo>
                  <a:pt x="270899" y="53774"/>
                </a:moveTo>
                <a:lnTo>
                  <a:pt x="107549" y="53774"/>
                </a:lnTo>
                <a:lnTo>
                  <a:pt x="270899" y="53594"/>
                </a:lnTo>
                <a:lnTo>
                  <a:pt x="270899" y="53774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4499" y="3752723"/>
            <a:ext cx="271145" cy="215265"/>
          </a:xfrm>
          <a:custGeom>
            <a:avLst/>
            <a:gdLst/>
            <a:ahLst/>
            <a:cxnLst/>
            <a:rect l="l" t="t" r="r" b="b"/>
            <a:pathLst>
              <a:path w="271145" h="215264">
                <a:moveTo>
                  <a:pt x="270899" y="161144"/>
                </a:moveTo>
                <a:lnTo>
                  <a:pt x="107549" y="161324"/>
                </a:lnTo>
                <a:lnTo>
                  <a:pt x="107549" y="215099"/>
                </a:lnTo>
                <a:lnTo>
                  <a:pt x="0" y="107669"/>
                </a:lnTo>
                <a:lnTo>
                  <a:pt x="107549" y="0"/>
                </a:lnTo>
                <a:lnTo>
                  <a:pt x="107549" y="53774"/>
                </a:lnTo>
                <a:lnTo>
                  <a:pt x="270899" y="53594"/>
                </a:lnTo>
                <a:lnTo>
                  <a:pt x="270899" y="161144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16575" y="1752217"/>
            <a:ext cx="528955" cy="215265"/>
          </a:xfrm>
          <a:custGeom>
            <a:avLst/>
            <a:gdLst/>
            <a:ahLst/>
            <a:cxnLst/>
            <a:rect l="l" t="t" r="r" b="b"/>
            <a:pathLst>
              <a:path w="528954" h="215264">
                <a:moveTo>
                  <a:pt x="107549" y="215099"/>
                </a:moveTo>
                <a:lnTo>
                  <a:pt x="0" y="107671"/>
                </a:lnTo>
                <a:lnTo>
                  <a:pt x="107549" y="0"/>
                </a:lnTo>
                <a:lnTo>
                  <a:pt x="107549" y="53774"/>
                </a:lnTo>
                <a:lnTo>
                  <a:pt x="528899" y="53774"/>
                </a:lnTo>
                <a:lnTo>
                  <a:pt x="528899" y="160846"/>
                </a:lnTo>
                <a:lnTo>
                  <a:pt x="107549" y="161324"/>
                </a:lnTo>
                <a:lnTo>
                  <a:pt x="107549" y="215099"/>
                </a:lnTo>
                <a:close/>
              </a:path>
              <a:path w="528954" h="215264">
                <a:moveTo>
                  <a:pt x="528899" y="53774"/>
                </a:moveTo>
                <a:lnTo>
                  <a:pt x="107549" y="53774"/>
                </a:lnTo>
                <a:lnTo>
                  <a:pt x="528899" y="53296"/>
                </a:lnTo>
                <a:lnTo>
                  <a:pt x="528899" y="53774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16575" y="1752217"/>
            <a:ext cx="528955" cy="215265"/>
          </a:xfrm>
          <a:custGeom>
            <a:avLst/>
            <a:gdLst/>
            <a:ahLst/>
            <a:cxnLst/>
            <a:rect l="l" t="t" r="r" b="b"/>
            <a:pathLst>
              <a:path w="528954" h="215264">
                <a:moveTo>
                  <a:pt x="528899" y="160846"/>
                </a:moveTo>
                <a:lnTo>
                  <a:pt x="107549" y="161324"/>
                </a:lnTo>
                <a:lnTo>
                  <a:pt x="107549" y="215099"/>
                </a:lnTo>
                <a:lnTo>
                  <a:pt x="0" y="107671"/>
                </a:lnTo>
                <a:lnTo>
                  <a:pt x="107549" y="0"/>
                </a:lnTo>
                <a:lnTo>
                  <a:pt x="107549" y="53774"/>
                </a:lnTo>
                <a:lnTo>
                  <a:pt x="528899" y="53296"/>
                </a:lnTo>
                <a:lnTo>
                  <a:pt x="528899" y="160846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60925" y="183925"/>
            <a:ext cx="407670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45" b="0">
                <a:latin typeface="Calibri"/>
                <a:cs typeface="Calibri"/>
              </a:rPr>
              <a:t>LNG </a:t>
            </a:r>
            <a:r>
              <a:rPr dirty="0" sz="2800" spc="-5" b="0">
                <a:latin typeface="Calibri"/>
                <a:cs typeface="Calibri"/>
              </a:rPr>
              <a:t>= </a:t>
            </a:r>
            <a:r>
              <a:rPr dirty="0" sz="2800" spc="55" b="0">
                <a:latin typeface="Calibri"/>
                <a:cs typeface="Calibri"/>
              </a:rPr>
              <a:t>Liquified </a:t>
            </a:r>
            <a:r>
              <a:rPr dirty="0" sz="2800" spc="35" b="0">
                <a:latin typeface="Calibri"/>
                <a:cs typeface="Calibri"/>
              </a:rPr>
              <a:t>Natural</a:t>
            </a:r>
            <a:r>
              <a:rPr dirty="0" sz="2800" spc="-445" b="0">
                <a:latin typeface="Calibri"/>
                <a:cs typeface="Calibri"/>
              </a:rPr>
              <a:t> </a:t>
            </a:r>
            <a:r>
              <a:rPr dirty="0" sz="2800" spc="35" b="0">
                <a:latin typeface="Calibri"/>
                <a:cs typeface="Calibri"/>
              </a:rPr>
              <a:t>Gas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3825"/>
            <a:ext cx="44272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dirty="0" sz="2800" spc="6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2800" spc="55">
                <a:solidFill>
                  <a:srgbClr val="FFFFFF"/>
                </a:solidFill>
                <a:latin typeface="Calibri"/>
                <a:cs typeface="Calibri"/>
              </a:rPr>
              <a:t>proposing </a:t>
            </a:r>
            <a:r>
              <a:rPr dirty="0" sz="2800" spc="1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800" spc="-3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Calibri"/>
                <a:cs typeface="Calibri"/>
              </a:rPr>
              <a:t>project?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165" y="1342856"/>
            <a:ext cx="63474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Veresen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Inc.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Calgary,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Alberta-based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pipeline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company.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1587" y="2572727"/>
            <a:ext cx="2202486" cy="1082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94251" y="1976725"/>
            <a:ext cx="2352848" cy="914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49483" y="3654775"/>
            <a:ext cx="2397616" cy="914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02677" y="3392751"/>
            <a:ext cx="1189355" cy="765175"/>
          </a:xfrm>
          <a:custGeom>
            <a:avLst/>
            <a:gdLst/>
            <a:ahLst/>
            <a:cxnLst/>
            <a:rect l="l" t="t" r="r" b="b"/>
            <a:pathLst>
              <a:path w="1189354" h="765175">
                <a:moveTo>
                  <a:pt x="968412" y="764676"/>
                </a:moveTo>
                <a:lnTo>
                  <a:pt x="1007412" y="693276"/>
                </a:lnTo>
                <a:lnTo>
                  <a:pt x="0" y="142799"/>
                </a:lnTo>
                <a:lnTo>
                  <a:pt x="77999" y="0"/>
                </a:lnTo>
                <a:lnTo>
                  <a:pt x="1085412" y="550476"/>
                </a:lnTo>
                <a:lnTo>
                  <a:pt x="1145360" y="550476"/>
                </a:lnTo>
                <a:lnTo>
                  <a:pt x="1189199" y="699899"/>
                </a:lnTo>
                <a:lnTo>
                  <a:pt x="968412" y="764676"/>
                </a:lnTo>
                <a:close/>
              </a:path>
              <a:path w="1189354" h="765175">
                <a:moveTo>
                  <a:pt x="1145360" y="550476"/>
                </a:moveTo>
                <a:lnTo>
                  <a:pt x="1085412" y="550476"/>
                </a:lnTo>
                <a:lnTo>
                  <a:pt x="1124412" y="479076"/>
                </a:lnTo>
                <a:lnTo>
                  <a:pt x="1145360" y="550476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02677" y="3392751"/>
            <a:ext cx="1189355" cy="765175"/>
          </a:xfrm>
          <a:custGeom>
            <a:avLst/>
            <a:gdLst/>
            <a:ahLst/>
            <a:cxnLst/>
            <a:rect l="l" t="t" r="r" b="b"/>
            <a:pathLst>
              <a:path w="1189354" h="765175">
                <a:moveTo>
                  <a:pt x="77999" y="0"/>
                </a:moveTo>
                <a:lnTo>
                  <a:pt x="1085412" y="550476"/>
                </a:lnTo>
                <a:lnTo>
                  <a:pt x="1124412" y="479076"/>
                </a:lnTo>
                <a:lnTo>
                  <a:pt x="1189199" y="699899"/>
                </a:lnTo>
                <a:lnTo>
                  <a:pt x="968412" y="764676"/>
                </a:lnTo>
                <a:lnTo>
                  <a:pt x="1007412" y="693276"/>
                </a:lnTo>
                <a:lnTo>
                  <a:pt x="0" y="142799"/>
                </a:lnTo>
                <a:lnTo>
                  <a:pt x="77999" y="0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98293" y="2243017"/>
            <a:ext cx="1252855" cy="640080"/>
          </a:xfrm>
          <a:custGeom>
            <a:avLst/>
            <a:gdLst/>
            <a:ahLst/>
            <a:cxnLst/>
            <a:rect l="l" t="t" r="r" b="b"/>
            <a:pathLst>
              <a:path w="1252854" h="640080">
                <a:moveTo>
                  <a:pt x="58349" y="639909"/>
                </a:moveTo>
                <a:lnTo>
                  <a:pt x="0" y="487959"/>
                </a:lnTo>
                <a:lnTo>
                  <a:pt x="1071474" y="75974"/>
                </a:lnTo>
                <a:lnTo>
                  <a:pt x="1042299" y="0"/>
                </a:lnTo>
                <a:lnTo>
                  <a:pt x="1252574" y="93534"/>
                </a:lnTo>
                <a:lnTo>
                  <a:pt x="1192795" y="227924"/>
                </a:lnTo>
                <a:lnTo>
                  <a:pt x="1129824" y="227924"/>
                </a:lnTo>
                <a:lnTo>
                  <a:pt x="58349" y="639909"/>
                </a:lnTo>
                <a:close/>
              </a:path>
              <a:path w="1252854" h="640080">
                <a:moveTo>
                  <a:pt x="1158999" y="303899"/>
                </a:moveTo>
                <a:lnTo>
                  <a:pt x="1129824" y="227924"/>
                </a:lnTo>
                <a:lnTo>
                  <a:pt x="1192795" y="227924"/>
                </a:lnTo>
                <a:lnTo>
                  <a:pt x="1158999" y="303899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98293" y="2243017"/>
            <a:ext cx="1252855" cy="640080"/>
          </a:xfrm>
          <a:custGeom>
            <a:avLst/>
            <a:gdLst/>
            <a:ahLst/>
            <a:cxnLst/>
            <a:rect l="l" t="t" r="r" b="b"/>
            <a:pathLst>
              <a:path w="1252854" h="640080">
                <a:moveTo>
                  <a:pt x="0" y="487959"/>
                </a:moveTo>
                <a:lnTo>
                  <a:pt x="1071474" y="75974"/>
                </a:lnTo>
                <a:lnTo>
                  <a:pt x="1042299" y="0"/>
                </a:lnTo>
                <a:lnTo>
                  <a:pt x="1252574" y="93534"/>
                </a:lnTo>
                <a:lnTo>
                  <a:pt x="1158999" y="303899"/>
                </a:lnTo>
                <a:lnTo>
                  <a:pt x="1129824" y="227924"/>
                </a:lnTo>
                <a:lnTo>
                  <a:pt x="58349" y="639909"/>
                </a:lnTo>
                <a:lnTo>
                  <a:pt x="0" y="487959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7619" y="2684487"/>
            <a:ext cx="1527970" cy="858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94996" y="2997443"/>
            <a:ext cx="697230" cy="232410"/>
          </a:xfrm>
          <a:custGeom>
            <a:avLst/>
            <a:gdLst/>
            <a:ahLst/>
            <a:cxnLst/>
            <a:rect l="l" t="t" r="r" b="b"/>
            <a:pathLst>
              <a:path w="697230" h="232410">
                <a:moveTo>
                  <a:pt x="0" y="174650"/>
                </a:moveTo>
                <a:lnTo>
                  <a:pt x="0" y="58550"/>
                </a:lnTo>
                <a:lnTo>
                  <a:pt x="581099" y="58049"/>
                </a:lnTo>
                <a:lnTo>
                  <a:pt x="581099" y="0"/>
                </a:lnTo>
                <a:lnTo>
                  <a:pt x="697199" y="116000"/>
                </a:lnTo>
                <a:lnTo>
                  <a:pt x="639100" y="174149"/>
                </a:lnTo>
                <a:lnTo>
                  <a:pt x="581099" y="174149"/>
                </a:lnTo>
                <a:lnTo>
                  <a:pt x="0" y="174650"/>
                </a:lnTo>
                <a:close/>
              </a:path>
              <a:path w="697230" h="232410">
                <a:moveTo>
                  <a:pt x="581099" y="232199"/>
                </a:moveTo>
                <a:lnTo>
                  <a:pt x="581099" y="174149"/>
                </a:lnTo>
                <a:lnTo>
                  <a:pt x="639100" y="174149"/>
                </a:lnTo>
                <a:lnTo>
                  <a:pt x="581099" y="232199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94996" y="2997443"/>
            <a:ext cx="697230" cy="232410"/>
          </a:xfrm>
          <a:custGeom>
            <a:avLst/>
            <a:gdLst/>
            <a:ahLst/>
            <a:cxnLst/>
            <a:rect l="l" t="t" r="r" b="b"/>
            <a:pathLst>
              <a:path w="697230" h="232410">
                <a:moveTo>
                  <a:pt x="0" y="58550"/>
                </a:moveTo>
                <a:lnTo>
                  <a:pt x="581099" y="58049"/>
                </a:lnTo>
                <a:lnTo>
                  <a:pt x="581099" y="0"/>
                </a:lnTo>
                <a:lnTo>
                  <a:pt x="697199" y="116000"/>
                </a:lnTo>
                <a:lnTo>
                  <a:pt x="581099" y="232199"/>
                </a:lnTo>
                <a:lnTo>
                  <a:pt x="581099" y="174149"/>
                </a:lnTo>
                <a:lnTo>
                  <a:pt x="0" y="174650"/>
                </a:lnTo>
                <a:lnTo>
                  <a:pt x="0" y="58550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429400"/>
            <a:ext cx="53613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40" b="0">
                <a:latin typeface="Calibri"/>
                <a:cs typeface="Calibri"/>
              </a:rPr>
              <a:t>History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b="0">
                <a:latin typeface="Calibri"/>
                <a:cs typeface="Calibri"/>
              </a:rPr>
              <a:t>of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15" b="0">
                <a:latin typeface="Calibri"/>
                <a:cs typeface="Calibri"/>
              </a:rPr>
              <a:t>the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114" b="0">
                <a:latin typeface="Calibri"/>
                <a:cs typeface="Calibri"/>
              </a:rPr>
              <a:t>Jordan</a:t>
            </a:r>
            <a:r>
              <a:rPr dirty="0" sz="2800" spc="-75" b="0">
                <a:latin typeface="Calibri"/>
                <a:cs typeface="Calibri"/>
              </a:rPr>
              <a:t> </a:t>
            </a:r>
            <a:r>
              <a:rPr dirty="0" sz="2800" spc="45" b="0">
                <a:latin typeface="Calibri"/>
                <a:cs typeface="Calibri"/>
              </a:rPr>
              <a:t>Cove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60" b="0">
                <a:latin typeface="Calibri"/>
                <a:cs typeface="Calibri"/>
              </a:rPr>
              <a:t>Proposal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967" y="1308989"/>
            <a:ext cx="8270240" cy="309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94335" indent="-382270">
              <a:lnSpc>
                <a:spcPts val="2390"/>
              </a:lnSpc>
              <a:spcBef>
                <a:spcPts val="100"/>
              </a:spcBef>
              <a:buFont typeface="Arial"/>
              <a:buChar char="●"/>
              <a:tabLst>
                <a:tab pos="394970" algn="l"/>
              </a:tabLst>
            </a:pP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Originally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proposed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import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2005</a:t>
            </a:r>
            <a:endParaRPr sz="2000">
              <a:latin typeface="Calibri"/>
              <a:cs typeface="Calibri"/>
            </a:endParaRPr>
          </a:p>
          <a:p>
            <a:pPr algn="just" marL="394335" indent="-382270">
              <a:lnSpc>
                <a:spcPts val="2390"/>
              </a:lnSpc>
              <a:buFont typeface="Arial"/>
              <a:buChar char="●"/>
              <a:tabLst>
                <a:tab pos="394970" algn="l"/>
              </a:tabLst>
            </a:pP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Import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terminal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approved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FERC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2009</a:t>
            </a:r>
            <a:endParaRPr sz="2000">
              <a:latin typeface="Calibri"/>
              <a:cs typeface="Calibri"/>
            </a:endParaRPr>
          </a:p>
          <a:p>
            <a:pPr algn="just" marL="394335" marR="169545" indent="-382270">
              <a:lnSpc>
                <a:spcPct val="115599"/>
              </a:lnSpc>
              <a:buFont typeface="Arial"/>
              <a:buChar char="●"/>
              <a:tabLst>
                <a:tab pos="394970" algn="l"/>
              </a:tabLst>
            </a:pP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withdrawn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2012,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replaced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request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export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terminal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due 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fracking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boom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North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America</a:t>
            </a:r>
            <a:endParaRPr sz="2000">
              <a:latin typeface="Calibri"/>
              <a:cs typeface="Calibri"/>
            </a:endParaRPr>
          </a:p>
          <a:p>
            <a:pPr algn="just" marL="394335" indent="-382270">
              <a:lnSpc>
                <a:spcPct val="100000"/>
              </a:lnSpc>
              <a:spcBef>
                <a:spcPts val="375"/>
              </a:spcBef>
              <a:buFont typeface="Arial"/>
              <a:buChar char="●"/>
              <a:tabLst>
                <a:tab pos="394970" algn="l"/>
              </a:tabLst>
            </a:pP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Export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submitted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FFFFFF"/>
                </a:solidFill>
                <a:latin typeface="Calibri"/>
                <a:cs typeface="Calibri"/>
              </a:rPr>
              <a:t>June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2013</a:t>
            </a:r>
            <a:endParaRPr sz="2000">
              <a:latin typeface="Calibri"/>
              <a:cs typeface="Calibri"/>
            </a:endParaRPr>
          </a:p>
          <a:p>
            <a:pPr algn="just" marL="394335" marR="5080" indent="-382270">
              <a:lnSpc>
                <a:spcPct val="115599"/>
              </a:lnSpc>
              <a:buFont typeface="Arial"/>
              <a:buChar char="●"/>
              <a:tabLst>
                <a:tab pos="394970" algn="l"/>
              </a:tabLst>
            </a:pP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Export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proposal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denied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FERC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because,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“the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called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did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outweigh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impacts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landowners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communities  </a:t>
            </a: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along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pipeline</a:t>
            </a:r>
            <a:r>
              <a:rPr dirty="0" sz="2000" spc="-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route”.</a:t>
            </a:r>
            <a:endParaRPr sz="2000">
              <a:latin typeface="Calibri"/>
              <a:cs typeface="Calibri"/>
            </a:endParaRPr>
          </a:p>
          <a:p>
            <a:pPr algn="just" marL="394335" indent="-382270">
              <a:lnSpc>
                <a:spcPct val="100000"/>
              </a:lnSpc>
              <a:spcBef>
                <a:spcPts val="375"/>
              </a:spcBef>
              <a:buFont typeface="Arial"/>
              <a:buChar char="●"/>
              <a:tabLst>
                <a:tab pos="394970" algn="l"/>
              </a:tabLst>
            </a:pP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Veresen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re-applies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January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federal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administration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725" y="816187"/>
            <a:ext cx="2265600" cy="1697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20337" y="816187"/>
            <a:ext cx="2334601" cy="1697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01175" y="2907975"/>
            <a:ext cx="2334600" cy="1784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5225" y="2968112"/>
            <a:ext cx="2334599" cy="1784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68999" y="1585049"/>
            <a:ext cx="1302385" cy="377825"/>
          </a:xfrm>
          <a:custGeom>
            <a:avLst/>
            <a:gdLst/>
            <a:ahLst/>
            <a:cxnLst/>
            <a:rect l="l" t="t" r="r" b="b"/>
            <a:pathLst>
              <a:path w="1302385" h="377825">
                <a:moveTo>
                  <a:pt x="1113449" y="377699"/>
                </a:moveTo>
                <a:lnTo>
                  <a:pt x="1113449" y="283274"/>
                </a:lnTo>
                <a:lnTo>
                  <a:pt x="0" y="283274"/>
                </a:lnTo>
                <a:lnTo>
                  <a:pt x="0" y="94424"/>
                </a:lnTo>
                <a:lnTo>
                  <a:pt x="1113449" y="94424"/>
                </a:lnTo>
                <a:lnTo>
                  <a:pt x="1113449" y="0"/>
                </a:lnTo>
                <a:lnTo>
                  <a:pt x="1302299" y="188849"/>
                </a:lnTo>
                <a:lnTo>
                  <a:pt x="1113449" y="377699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68999" y="1585049"/>
            <a:ext cx="1302385" cy="377825"/>
          </a:xfrm>
          <a:custGeom>
            <a:avLst/>
            <a:gdLst/>
            <a:ahLst/>
            <a:cxnLst/>
            <a:rect l="l" t="t" r="r" b="b"/>
            <a:pathLst>
              <a:path w="1302385" h="377825">
                <a:moveTo>
                  <a:pt x="0" y="94424"/>
                </a:moveTo>
                <a:lnTo>
                  <a:pt x="1113449" y="94424"/>
                </a:lnTo>
                <a:lnTo>
                  <a:pt x="1113449" y="0"/>
                </a:lnTo>
                <a:lnTo>
                  <a:pt x="1302299" y="188849"/>
                </a:lnTo>
                <a:lnTo>
                  <a:pt x="1113449" y="377699"/>
                </a:lnTo>
                <a:lnTo>
                  <a:pt x="1113449" y="283274"/>
                </a:lnTo>
                <a:lnTo>
                  <a:pt x="0" y="283274"/>
                </a:lnTo>
                <a:lnTo>
                  <a:pt x="0" y="94424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36299" y="2568575"/>
            <a:ext cx="271145" cy="284480"/>
          </a:xfrm>
          <a:custGeom>
            <a:avLst/>
            <a:gdLst/>
            <a:ahLst/>
            <a:cxnLst/>
            <a:rect l="l" t="t" r="r" b="b"/>
            <a:pathLst>
              <a:path w="271145" h="284480">
                <a:moveTo>
                  <a:pt x="202949" y="148799"/>
                </a:moveTo>
                <a:lnTo>
                  <a:pt x="67649" y="148799"/>
                </a:lnTo>
                <a:lnTo>
                  <a:pt x="67649" y="0"/>
                </a:lnTo>
                <a:lnTo>
                  <a:pt x="202949" y="0"/>
                </a:lnTo>
                <a:lnTo>
                  <a:pt x="202949" y="148799"/>
                </a:lnTo>
                <a:close/>
              </a:path>
              <a:path w="271145" h="284480">
                <a:moveTo>
                  <a:pt x="135299" y="284099"/>
                </a:moveTo>
                <a:lnTo>
                  <a:pt x="0" y="148799"/>
                </a:lnTo>
                <a:lnTo>
                  <a:pt x="270599" y="148799"/>
                </a:lnTo>
                <a:lnTo>
                  <a:pt x="135299" y="284099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36299" y="2568575"/>
            <a:ext cx="271145" cy="284480"/>
          </a:xfrm>
          <a:custGeom>
            <a:avLst/>
            <a:gdLst/>
            <a:ahLst/>
            <a:cxnLst/>
            <a:rect l="l" t="t" r="r" b="b"/>
            <a:pathLst>
              <a:path w="271145" h="284480">
                <a:moveTo>
                  <a:pt x="202949" y="0"/>
                </a:moveTo>
                <a:lnTo>
                  <a:pt x="202949" y="148799"/>
                </a:lnTo>
                <a:lnTo>
                  <a:pt x="270599" y="148799"/>
                </a:lnTo>
                <a:lnTo>
                  <a:pt x="135299" y="284099"/>
                </a:lnTo>
                <a:lnTo>
                  <a:pt x="0" y="148799"/>
                </a:lnTo>
                <a:lnTo>
                  <a:pt x="67649" y="148799"/>
                </a:lnTo>
                <a:lnTo>
                  <a:pt x="67649" y="0"/>
                </a:lnTo>
                <a:lnTo>
                  <a:pt x="202949" y="0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86237" y="3687788"/>
            <a:ext cx="1302385" cy="344805"/>
          </a:xfrm>
          <a:custGeom>
            <a:avLst/>
            <a:gdLst/>
            <a:ahLst/>
            <a:cxnLst/>
            <a:rect l="l" t="t" r="r" b="b"/>
            <a:pathLst>
              <a:path w="1302385" h="344804">
                <a:moveTo>
                  <a:pt x="172349" y="344699"/>
                </a:moveTo>
                <a:lnTo>
                  <a:pt x="0" y="172310"/>
                </a:lnTo>
                <a:lnTo>
                  <a:pt x="172349" y="0"/>
                </a:lnTo>
                <a:lnTo>
                  <a:pt x="172349" y="86174"/>
                </a:lnTo>
                <a:lnTo>
                  <a:pt x="1302299" y="86435"/>
                </a:lnTo>
                <a:lnTo>
                  <a:pt x="1302299" y="258524"/>
                </a:lnTo>
                <a:lnTo>
                  <a:pt x="172349" y="258524"/>
                </a:lnTo>
                <a:lnTo>
                  <a:pt x="172349" y="344699"/>
                </a:lnTo>
                <a:close/>
              </a:path>
              <a:path w="1302385" h="344804">
                <a:moveTo>
                  <a:pt x="1302299" y="258785"/>
                </a:moveTo>
                <a:lnTo>
                  <a:pt x="172349" y="258524"/>
                </a:lnTo>
                <a:lnTo>
                  <a:pt x="1302299" y="258524"/>
                </a:lnTo>
                <a:lnTo>
                  <a:pt x="1302299" y="258785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86237" y="3687788"/>
            <a:ext cx="1302385" cy="344805"/>
          </a:xfrm>
          <a:custGeom>
            <a:avLst/>
            <a:gdLst/>
            <a:ahLst/>
            <a:cxnLst/>
            <a:rect l="l" t="t" r="r" b="b"/>
            <a:pathLst>
              <a:path w="1302385" h="344804">
                <a:moveTo>
                  <a:pt x="1302299" y="258785"/>
                </a:moveTo>
                <a:lnTo>
                  <a:pt x="172349" y="258524"/>
                </a:lnTo>
                <a:lnTo>
                  <a:pt x="172349" y="344699"/>
                </a:lnTo>
                <a:lnTo>
                  <a:pt x="0" y="172310"/>
                </a:lnTo>
                <a:lnTo>
                  <a:pt x="172349" y="0"/>
                </a:lnTo>
                <a:lnTo>
                  <a:pt x="172349" y="86174"/>
                </a:lnTo>
                <a:lnTo>
                  <a:pt x="1302299" y="86435"/>
                </a:lnTo>
                <a:lnTo>
                  <a:pt x="1302299" y="258785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07099" y="1369350"/>
            <a:ext cx="1470748" cy="980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492812" y="1355062"/>
            <a:ext cx="1499870" cy="1009650"/>
          </a:xfrm>
          <a:custGeom>
            <a:avLst/>
            <a:gdLst/>
            <a:ahLst/>
            <a:cxnLst/>
            <a:rect l="l" t="t" r="r" b="b"/>
            <a:pathLst>
              <a:path w="1499870" h="1009650">
                <a:moveTo>
                  <a:pt x="0" y="0"/>
                </a:moveTo>
                <a:lnTo>
                  <a:pt x="1499324" y="0"/>
                </a:lnTo>
                <a:lnTo>
                  <a:pt x="1499324" y="1009075"/>
                </a:lnTo>
                <a:lnTo>
                  <a:pt x="0" y="1009075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AB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499" y="3752723"/>
            <a:ext cx="271145" cy="215265"/>
          </a:xfrm>
          <a:custGeom>
            <a:avLst/>
            <a:gdLst/>
            <a:ahLst/>
            <a:cxnLst/>
            <a:rect l="l" t="t" r="r" b="b"/>
            <a:pathLst>
              <a:path w="271145" h="215264">
                <a:moveTo>
                  <a:pt x="107549" y="215099"/>
                </a:moveTo>
                <a:lnTo>
                  <a:pt x="0" y="107669"/>
                </a:lnTo>
                <a:lnTo>
                  <a:pt x="107549" y="0"/>
                </a:lnTo>
                <a:lnTo>
                  <a:pt x="107549" y="53774"/>
                </a:lnTo>
                <a:lnTo>
                  <a:pt x="270899" y="53774"/>
                </a:lnTo>
                <a:lnTo>
                  <a:pt x="270899" y="161144"/>
                </a:lnTo>
                <a:lnTo>
                  <a:pt x="107549" y="161324"/>
                </a:lnTo>
                <a:lnTo>
                  <a:pt x="107549" y="215099"/>
                </a:lnTo>
                <a:close/>
              </a:path>
              <a:path w="271145" h="215264">
                <a:moveTo>
                  <a:pt x="270899" y="53774"/>
                </a:moveTo>
                <a:lnTo>
                  <a:pt x="107549" y="53774"/>
                </a:lnTo>
                <a:lnTo>
                  <a:pt x="270899" y="53594"/>
                </a:lnTo>
                <a:lnTo>
                  <a:pt x="270899" y="53774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4499" y="3752723"/>
            <a:ext cx="271145" cy="215265"/>
          </a:xfrm>
          <a:custGeom>
            <a:avLst/>
            <a:gdLst/>
            <a:ahLst/>
            <a:cxnLst/>
            <a:rect l="l" t="t" r="r" b="b"/>
            <a:pathLst>
              <a:path w="271145" h="215264">
                <a:moveTo>
                  <a:pt x="270899" y="161144"/>
                </a:moveTo>
                <a:lnTo>
                  <a:pt x="107549" y="161324"/>
                </a:lnTo>
                <a:lnTo>
                  <a:pt x="107549" y="215099"/>
                </a:lnTo>
                <a:lnTo>
                  <a:pt x="0" y="107669"/>
                </a:lnTo>
                <a:lnTo>
                  <a:pt x="107549" y="0"/>
                </a:lnTo>
                <a:lnTo>
                  <a:pt x="107549" y="53774"/>
                </a:lnTo>
                <a:lnTo>
                  <a:pt x="270899" y="53594"/>
                </a:lnTo>
                <a:lnTo>
                  <a:pt x="270899" y="161144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727975" y="960304"/>
            <a:ext cx="21971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5" b="1">
                <a:solidFill>
                  <a:srgbClr val="FFFFFF"/>
                </a:solidFill>
                <a:latin typeface="Trebuchet MS"/>
                <a:cs typeface="Trebuchet MS"/>
              </a:rPr>
              <a:t>Malin </a:t>
            </a:r>
            <a:r>
              <a:rPr dirty="0" sz="1500" spc="-25" b="1">
                <a:solidFill>
                  <a:srgbClr val="FFFFFF"/>
                </a:solidFill>
                <a:latin typeface="Trebuchet MS"/>
                <a:cs typeface="Trebuchet MS"/>
              </a:rPr>
              <a:t>Compressor</a:t>
            </a:r>
            <a:r>
              <a:rPr dirty="0" sz="1500" spc="-3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Trebuchet MS"/>
                <a:cs typeface="Trebuchet MS"/>
              </a:rPr>
              <a:t>Station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16575" y="1752217"/>
            <a:ext cx="528955" cy="215265"/>
          </a:xfrm>
          <a:custGeom>
            <a:avLst/>
            <a:gdLst/>
            <a:ahLst/>
            <a:cxnLst/>
            <a:rect l="l" t="t" r="r" b="b"/>
            <a:pathLst>
              <a:path w="528954" h="215264">
                <a:moveTo>
                  <a:pt x="107549" y="215099"/>
                </a:moveTo>
                <a:lnTo>
                  <a:pt x="0" y="107671"/>
                </a:lnTo>
                <a:lnTo>
                  <a:pt x="107549" y="0"/>
                </a:lnTo>
                <a:lnTo>
                  <a:pt x="107549" y="53774"/>
                </a:lnTo>
                <a:lnTo>
                  <a:pt x="528899" y="53774"/>
                </a:lnTo>
                <a:lnTo>
                  <a:pt x="528899" y="160846"/>
                </a:lnTo>
                <a:lnTo>
                  <a:pt x="107549" y="161324"/>
                </a:lnTo>
                <a:lnTo>
                  <a:pt x="107549" y="215099"/>
                </a:lnTo>
                <a:close/>
              </a:path>
              <a:path w="528954" h="215264">
                <a:moveTo>
                  <a:pt x="528899" y="53774"/>
                </a:moveTo>
                <a:lnTo>
                  <a:pt x="107549" y="53774"/>
                </a:lnTo>
                <a:lnTo>
                  <a:pt x="528899" y="53296"/>
                </a:lnTo>
                <a:lnTo>
                  <a:pt x="528899" y="53774"/>
                </a:lnTo>
                <a:close/>
              </a:path>
            </a:pathLst>
          </a:custGeom>
          <a:solidFill>
            <a:srgbClr val="4DD0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16575" y="1752217"/>
            <a:ext cx="528955" cy="215265"/>
          </a:xfrm>
          <a:custGeom>
            <a:avLst/>
            <a:gdLst/>
            <a:ahLst/>
            <a:cxnLst/>
            <a:rect l="l" t="t" r="r" b="b"/>
            <a:pathLst>
              <a:path w="528954" h="215264">
                <a:moveTo>
                  <a:pt x="528899" y="160846"/>
                </a:moveTo>
                <a:lnTo>
                  <a:pt x="107549" y="161324"/>
                </a:lnTo>
                <a:lnTo>
                  <a:pt x="107549" y="215099"/>
                </a:lnTo>
                <a:lnTo>
                  <a:pt x="0" y="107671"/>
                </a:lnTo>
                <a:lnTo>
                  <a:pt x="107549" y="0"/>
                </a:lnTo>
                <a:lnTo>
                  <a:pt x="107549" y="53774"/>
                </a:lnTo>
                <a:lnTo>
                  <a:pt x="528899" y="53296"/>
                </a:lnTo>
                <a:lnTo>
                  <a:pt x="528899" y="160846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60925" y="183925"/>
            <a:ext cx="122174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60">
                <a:solidFill>
                  <a:srgbClr val="FFFFFF"/>
                </a:solidFill>
                <a:latin typeface="Calibri"/>
                <a:cs typeface="Calibri"/>
              </a:rPr>
              <a:t>Impacts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62" y="177450"/>
            <a:ext cx="8563674" cy="478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2551" y="1733224"/>
            <a:ext cx="443293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20"/>
              <a:t>FRACKING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375" y="331951"/>
            <a:ext cx="253365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40" b="0">
                <a:latin typeface="Calibri"/>
                <a:cs typeface="Calibri"/>
              </a:rPr>
              <a:t>What </a:t>
            </a:r>
            <a:r>
              <a:rPr dirty="0" sz="2800" spc="60" b="0">
                <a:latin typeface="Calibri"/>
                <a:cs typeface="Calibri"/>
              </a:rPr>
              <a:t>is</a:t>
            </a:r>
            <a:r>
              <a:rPr dirty="0" sz="2800" spc="-190" b="0">
                <a:latin typeface="Calibri"/>
                <a:cs typeface="Calibri"/>
              </a:rPr>
              <a:t> </a:t>
            </a:r>
            <a:r>
              <a:rPr dirty="0" sz="2800" spc="35" b="0">
                <a:latin typeface="Calibri"/>
                <a:cs typeface="Calibri"/>
              </a:rPr>
              <a:t>fracking?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1258" y="978808"/>
            <a:ext cx="4130040" cy="3359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6715" marR="305435" indent="-374650">
              <a:lnSpc>
                <a:spcPct val="115100"/>
              </a:lnSpc>
              <a:spcBef>
                <a:spcPts val="100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‘Natural’</a:t>
            </a:r>
            <a:r>
              <a:rPr dirty="0" sz="19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dirty="0" sz="19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5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9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found</a:t>
            </a:r>
            <a:r>
              <a:rPr dirty="0" sz="19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coal, 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shale,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sandstone.</a:t>
            </a:r>
            <a:endParaRPr sz="1900">
              <a:latin typeface="Calibri"/>
              <a:cs typeface="Calibri"/>
            </a:endParaRPr>
          </a:p>
          <a:p>
            <a:pPr marL="386715" marR="5080" indent="-374650">
              <a:lnSpc>
                <a:spcPct val="115100"/>
              </a:lnSpc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Large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quantities </a:t>
            </a:r>
            <a:r>
              <a:rPr dirty="0" sz="19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water </a:t>
            </a:r>
            <a:r>
              <a:rPr dirty="0" sz="1900" spc="-10">
                <a:solidFill>
                  <a:srgbClr val="FFFFFF"/>
                </a:solidFill>
                <a:latin typeface="Calibri"/>
                <a:cs typeface="Calibri"/>
              </a:rPr>
              <a:t>(2-8 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millions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gallons)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mixed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sand  and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chemical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additives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injected 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underground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high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pressure </a:t>
            </a:r>
            <a:r>
              <a:rPr dirty="0" sz="1900" spc="15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fracture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rock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5">
                <a:solidFill>
                  <a:srgbClr val="FFFFFF"/>
                </a:solidFill>
                <a:latin typeface="Calibri"/>
                <a:cs typeface="Calibri"/>
              </a:rPr>
              <a:t>release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gas.</a:t>
            </a:r>
            <a:endParaRPr sz="1900">
              <a:latin typeface="Calibri"/>
              <a:cs typeface="Calibri"/>
            </a:endParaRPr>
          </a:p>
          <a:p>
            <a:pPr algn="just" marL="386715" marR="90170" indent="-374650">
              <a:lnSpc>
                <a:spcPct val="115100"/>
              </a:lnSpc>
              <a:buFont typeface="Arial"/>
              <a:buChar char="●"/>
              <a:tabLst>
                <a:tab pos="387350" algn="l"/>
              </a:tabLst>
            </a:pP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Impacts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include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higher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cancer</a:t>
            </a:r>
            <a:r>
              <a:rPr dirty="0" sz="1900" spc="-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5">
                <a:solidFill>
                  <a:srgbClr val="FFFFFF"/>
                </a:solidFill>
                <a:latin typeface="Calibri"/>
                <a:cs typeface="Calibri"/>
              </a:rPr>
              <a:t>rates, 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poisoned </a:t>
            </a:r>
            <a:r>
              <a:rPr dirty="0" sz="1900" spc="5">
                <a:solidFill>
                  <a:srgbClr val="FFFFFF"/>
                </a:solidFill>
                <a:latin typeface="Calibri"/>
                <a:cs typeface="Calibri"/>
              </a:rPr>
              <a:t>water,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earthquakes,</a:t>
            </a:r>
            <a:r>
              <a:rPr dirty="0" sz="19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water 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depletion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9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more.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09774" y="1375650"/>
            <a:ext cx="4392025" cy="2873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52343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5" b="0">
                <a:latin typeface="Calibri"/>
                <a:cs typeface="Calibri"/>
              </a:rPr>
              <a:t>Where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spc="50" b="0">
                <a:latin typeface="Calibri"/>
                <a:cs typeface="Calibri"/>
              </a:rPr>
              <a:t>would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15" b="0">
                <a:latin typeface="Calibri"/>
                <a:cs typeface="Calibri"/>
              </a:rPr>
              <a:t>the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80" b="0">
                <a:latin typeface="Calibri"/>
                <a:cs typeface="Calibri"/>
              </a:rPr>
              <a:t>gas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65" b="0">
                <a:latin typeface="Calibri"/>
                <a:cs typeface="Calibri"/>
              </a:rPr>
              <a:t>coming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-5" b="0">
                <a:latin typeface="Calibri"/>
                <a:cs typeface="Calibri"/>
              </a:rPr>
              <a:t>from?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3700" y="1422301"/>
            <a:ext cx="3785870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-15">
                <a:solidFill>
                  <a:srgbClr val="ADADAD"/>
                </a:solidFill>
                <a:latin typeface="Calibri"/>
                <a:cs typeface="Calibri"/>
              </a:rPr>
              <a:t>Montney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Basin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in </a:t>
            </a:r>
            <a:r>
              <a:rPr dirty="0" sz="1800" spc="10">
                <a:solidFill>
                  <a:srgbClr val="ADADAD"/>
                </a:solidFill>
                <a:latin typeface="Calibri"/>
                <a:cs typeface="Calibri"/>
              </a:rPr>
              <a:t>BC/Alberta;</a:t>
            </a:r>
            <a:r>
              <a:rPr dirty="0" sz="1800" spc="-27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Blueberry 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River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First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Nation</a:t>
            </a:r>
            <a:r>
              <a:rPr dirty="0" sz="1800" spc="-19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opposition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19600" y="1422301"/>
            <a:ext cx="3176270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Piceance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Basin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in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Colorado;</a:t>
            </a:r>
            <a:r>
              <a:rPr dirty="0" sz="1800" spc="-29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local 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opposition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ADADAD"/>
                </a:solidFill>
                <a:latin typeface="Calibri"/>
                <a:cs typeface="Calibri"/>
              </a:rPr>
              <a:t>there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46575" y="2252425"/>
            <a:ext cx="3728349" cy="2545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6662" y="2271562"/>
            <a:ext cx="3815977" cy="2545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3025" y="284562"/>
            <a:ext cx="2141855" cy="11264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0"/>
              </a:spcBef>
            </a:pPr>
            <a:r>
              <a:rPr dirty="0" sz="3600" spc="-10">
                <a:solidFill>
                  <a:srgbClr val="FFFFFF"/>
                </a:solidFill>
                <a:latin typeface="Calibri"/>
                <a:cs typeface="Calibri"/>
              </a:rPr>
              <a:t>MAK’LAK  </a:t>
            </a:r>
            <a:r>
              <a:rPr dirty="0" sz="3600" spc="-25">
                <a:solidFill>
                  <a:srgbClr val="FFFFFF"/>
                </a:solidFill>
                <a:latin typeface="Calibri"/>
                <a:cs typeface="Calibri"/>
              </a:rPr>
              <a:t>MODOCN’ii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3550" y="4364562"/>
            <a:ext cx="48507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85">
                <a:solidFill>
                  <a:srgbClr val="CCCCCC"/>
                </a:solidFill>
                <a:latin typeface="Calibri"/>
                <a:cs typeface="Calibri"/>
              </a:rPr>
              <a:t>ANCESTRAL</a:t>
            </a:r>
            <a:r>
              <a:rPr dirty="0" sz="3600" spc="-114">
                <a:solidFill>
                  <a:srgbClr val="CCCCCC"/>
                </a:solidFill>
                <a:latin typeface="Calibri"/>
                <a:cs typeface="Calibri"/>
              </a:rPr>
              <a:t> </a:t>
            </a:r>
            <a:r>
              <a:rPr dirty="0" sz="3600" spc="15">
                <a:solidFill>
                  <a:srgbClr val="CCCCCC"/>
                </a:solidFill>
                <a:latin typeface="Calibri"/>
                <a:cs typeface="Calibri"/>
              </a:rPr>
              <a:t>HOMELANDS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419752"/>
            <a:ext cx="7847965" cy="12827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3600" spc="-10" b="0" i="1">
                <a:latin typeface="Calibri"/>
                <a:cs typeface="Calibri"/>
              </a:rPr>
              <a:t>Our</a:t>
            </a:r>
            <a:r>
              <a:rPr dirty="0" sz="3600" spc="-125" b="0" i="1">
                <a:latin typeface="Calibri"/>
                <a:cs typeface="Calibri"/>
              </a:rPr>
              <a:t> </a:t>
            </a:r>
            <a:r>
              <a:rPr dirty="0" sz="3600" spc="5" b="0" i="1">
                <a:latin typeface="Calibri"/>
                <a:cs typeface="Calibri"/>
              </a:rPr>
              <a:t>very</a:t>
            </a:r>
            <a:r>
              <a:rPr dirty="0" sz="3600" spc="-125" b="0" i="1">
                <a:latin typeface="Calibri"/>
                <a:cs typeface="Calibri"/>
              </a:rPr>
              <a:t> </a:t>
            </a:r>
            <a:r>
              <a:rPr dirty="0" sz="3600" spc="-5" b="0" i="1">
                <a:latin typeface="Calibri"/>
                <a:cs typeface="Calibri"/>
              </a:rPr>
              <a:t>life,</a:t>
            </a:r>
            <a:r>
              <a:rPr dirty="0" sz="3600" spc="-125" b="0" i="1">
                <a:latin typeface="Calibri"/>
                <a:cs typeface="Calibri"/>
              </a:rPr>
              <a:t> </a:t>
            </a:r>
            <a:r>
              <a:rPr dirty="0" sz="3600" spc="15" b="0" i="1">
                <a:latin typeface="Calibri"/>
                <a:cs typeface="Calibri"/>
              </a:rPr>
              <a:t>our</a:t>
            </a:r>
            <a:r>
              <a:rPr dirty="0" sz="3600" spc="-125" b="0" i="1">
                <a:latin typeface="Calibri"/>
                <a:cs typeface="Calibri"/>
              </a:rPr>
              <a:t> </a:t>
            </a:r>
            <a:r>
              <a:rPr dirty="0" sz="3600" spc="15" b="0" i="1">
                <a:latin typeface="Calibri"/>
                <a:cs typeface="Calibri"/>
              </a:rPr>
              <a:t>way</a:t>
            </a:r>
            <a:r>
              <a:rPr dirty="0" sz="3600" spc="-125" b="0" i="1">
                <a:latin typeface="Calibri"/>
                <a:cs typeface="Calibri"/>
              </a:rPr>
              <a:t> </a:t>
            </a:r>
            <a:r>
              <a:rPr dirty="0" sz="3600" spc="-40" b="0" i="1">
                <a:latin typeface="Calibri"/>
                <a:cs typeface="Calibri"/>
              </a:rPr>
              <a:t>of</a:t>
            </a:r>
            <a:r>
              <a:rPr dirty="0" sz="3600" spc="-125" b="0" i="1">
                <a:latin typeface="Calibri"/>
                <a:cs typeface="Calibri"/>
              </a:rPr>
              <a:t> </a:t>
            </a:r>
            <a:r>
              <a:rPr dirty="0" sz="3600" spc="10" b="0" i="1">
                <a:latin typeface="Calibri"/>
                <a:cs typeface="Calibri"/>
              </a:rPr>
              <a:t>existence,</a:t>
            </a:r>
            <a:r>
              <a:rPr dirty="0" sz="3600" spc="-120" b="0" i="1">
                <a:latin typeface="Calibri"/>
                <a:cs typeface="Calibri"/>
              </a:rPr>
              <a:t> </a:t>
            </a:r>
            <a:r>
              <a:rPr dirty="0" sz="3600" spc="35" b="0" i="1">
                <a:latin typeface="Calibri"/>
                <a:cs typeface="Calibri"/>
              </a:rPr>
              <a:t>is</a:t>
            </a:r>
            <a:r>
              <a:rPr dirty="0" sz="3600" spc="-125" b="0" i="1">
                <a:latin typeface="Calibri"/>
                <a:cs typeface="Calibri"/>
              </a:rPr>
              <a:t> </a:t>
            </a:r>
            <a:r>
              <a:rPr dirty="0" sz="3600" spc="40" b="0" i="1">
                <a:latin typeface="Calibri"/>
                <a:cs typeface="Calibri"/>
              </a:rPr>
              <a:t>being  </a:t>
            </a:r>
            <a:r>
              <a:rPr dirty="0" sz="3600" spc="30" b="0" i="1">
                <a:latin typeface="Calibri"/>
                <a:cs typeface="Calibri"/>
              </a:rPr>
              <a:t>wiped</a:t>
            </a:r>
            <a:r>
              <a:rPr dirty="0" sz="3600" spc="-130" b="0" i="1">
                <a:latin typeface="Calibri"/>
                <a:cs typeface="Calibri"/>
              </a:rPr>
              <a:t> </a:t>
            </a:r>
            <a:r>
              <a:rPr dirty="0" sz="3600" spc="-5" b="0" i="1">
                <a:latin typeface="Calibri"/>
                <a:cs typeface="Calibri"/>
              </a:rPr>
              <a:t>out.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920118"/>
            <a:ext cx="8424545" cy="2940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9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5" i="1">
                <a:solidFill>
                  <a:srgbClr val="FFFFFF"/>
                </a:solidFill>
                <a:latin typeface="Calibri"/>
                <a:cs typeface="Calibri"/>
              </a:rPr>
              <a:t>industrial</a:t>
            </a:r>
            <a:r>
              <a:rPr dirty="0" sz="2400" spc="-9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dirty="0" sz="2400" spc="-9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0" i="1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400" spc="-9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5" i="1">
                <a:solidFill>
                  <a:srgbClr val="FFFFFF"/>
                </a:solidFill>
                <a:latin typeface="Calibri"/>
                <a:cs typeface="Calibri"/>
              </a:rPr>
              <a:t>really</a:t>
            </a:r>
            <a:r>
              <a:rPr dirty="0" sz="2400" spc="-9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hammered</a:t>
            </a:r>
            <a:r>
              <a:rPr dirty="0" sz="2400" spc="-9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traditional</a:t>
            </a:r>
            <a:r>
              <a:rPr dirty="0" sz="2400" spc="-9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i="1">
                <a:solidFill>
                  <a:srgbClr val="FFFFFF"/>
                </a:solidFill>
                <a:latin typeface="Calibri"/>
                <a:cs typeface="Calibri"/>
              </a:rPr>
              <a:t>territory,  </a:t>
            </a:r>
            <a:r>
              <a:rPr dirty="0" sz="2400" spc="-5" i="1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2400" i="1">
                <a:solidFill>
                  <a:srgbClr val="FFFFFF"/>
                </a:solidFill>
                <a:latin typeface="Calibri"/>
                <a:cs typeface="Calibri"/>
              </a:rPr>
              <a:t>affects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our hunting, </a:t>
            </a:r>
            <a:r>
              <a:rPr dirty="0" sz="2400" spc="5" i="1">
                <a:solidFill>
                  <a:srgbClr val="FFFFFF"/>
                </a:solidFill>
                <a:latin typeface="Calibri"/>
                <a:cs typeface="Calibri"/>
              </a:rPr>
              <a:t>fishing, </a:t>
            </a:r>
            <a:r>
              <a:rPr dirty="0" sz="2400" spc="35" i="1">
                <a:solidFill>
                  <a:srgbClr val="FFFFFF"/>
                </a:solidFill>
                <a:latin typeface="Calibri"/>
                <a:cs typeface="Calibri"/>
              </a:rPr>
              <a:t>camping </a:t>
            </a:r>
            <a:r>
              <a:rPr dirty="0" sz="2400" spc="40" i="1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teaching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dirty="0" sz="2400" spc="25" i="1">
                <a:solidFill>
                  <a:srgbClr val="FFFFFF"/>
                </a:solidFill>
                <a:latin typeface="Calibri"/>
                <a:cs typeface="Calibri"/>
              </a:rPr>
              <a:t>children 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i="1">
                <a:solidFill>
                  <a:srgbClr val="FFFFFF"/>
                </a:solidFill>
                <a:latin typeface="Calibri"/>
                <a:cs typeface="Calibri"/>
              </a:rPr>
              <a:t>life.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wildlife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4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vanishing.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berry</a:t>
            </a:r>
            <a:r>
              <a:rPr dirty="0" sz="24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 i="1">
                <a:solidFill>
                  <a:srgbClr val="FFFFFF"/>
                </a:solidFill>
                <a:latin typeface="Calibri"/>
                <a:cs typeface="Calibri"/>
              </a:rPr>
              <a:t>picking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r>
              <a:rPr dirty="0" sz="24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are  </a:t>
            </a:r>
            <a:r>
              <a:rPr dirty="0" sz="2400" spc="25" i="1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i="1">
                <a:solidFill>
                  <a:srgbClr val="FFFFFF"/>
                </a:solidFill>
                <a:latin typeface="Calibri"/>
                <a:cs typeface="Calibri"/>
              </a:rPr>
              <a:t>destroyed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5" i="1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pathways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0" i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8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Calibri"/>
                <a:cs typeface="Calibri"/>
              </a:rPr>
              <a:t>pipelines.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Marvin 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Yahey,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Blueberry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River</a:t>
            </a:r>
            <a:r>
              <a:rPr dirty="0" sz="2400" spc="-2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Chief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125" y="99525"/>
            <a:ext cx="8346047" cy="4944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85"/>
              <a:t>PIPELINE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0725" y="720500"/>
            <a:ext cx="6282551" cy="4206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2099" y="206600"/>
            <a:ext cx="479488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30">
                <a:latin typeface="Trebuchet MS"/>
                <a:cs typeface="Trebuchet MS"/>
              </a:rPr>
              <a:t>The</a:t>
            </a:r>
            <a:r>
              <a:rPr dirty="0" sz="2800" spc="-305">
                <a:latin typeface="Trebuchet MS"/>
                <a:cs typeface="Trebuchet MS"/>
              </a:rPr>
              <a:t> </a:t>
            </a:r>
            <a:r>
              <a:rPr dirty="0" sz="2800" spc="-65">
                <a:latin typeface="Trebuchet MS"/>
                <a:cs typeface="Trebuchet MS"/>
              </a:rPr>
              <a:t>Pacific</a:t>
            </a:r>
            <a:r>
              <a:rPr dirty="0" sz="2800" spc="-300">
                <a:latin typeface="Trebuchet MS"/>
                <a:cs typeface="Trebuchet MS"/>
              </a:rPr>
              <a:t> </a:t>
            </a:r>
            <a:r>
              <a:rPr dirty="0" sz="2800" spc="-75">
                <a:latin typeface="Trebuchet MS"/>
                <a:cs typeface="Trebuchet MS"/>
              </a:rPr>
              <a:t>Connector</a:t>
            </a:r>
            <a:r>
              <a:rPr dirty="0" sz="2800" spc="-305">
                <a:latin typeface="Trebuchet MS"/>
                <a:cs typeface="Trebuchet MS"/>
              </a:rPr>
              <a:t> </a:t>
            </a:r>
            <a:r>
              <a:rPr dirty="0" sz="2800" spc="-65">
                <a:latin typeface="Trebuchet MS"/>
                <a:cs typeface="Trebuchet MS"/>
              </a:rPr>
              <a:t>Pipeline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56225"/>
            <a:ext cx="26955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50" b="0">
                <a:latin typeface="Calibri"/>
                <a:cs typeface="Calibri"/>
              </a:rPr>
              <a:t>Pipeline</a:t>
            </a:r>
            <a:r>
              <a:rPr dirty="0" sz="2800" spc="-120" b="0">
                <a:latin typeface="Calibri"/>
                <a:cs typeface="Calibri"/>
              </a:rPr>
              <a:t> </a:t>
            </a:r>
            <a:r>
              <a:rPr dirty="0" sz="2800" spc="15" b="0">
                <a:latin typeface="Calibri"/>
                <a:cs typeface="Calibri"/>
              </a:rPr>
              <a:t>Overview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324" y="1380957"/>
            <a:ext cx="3805554" cy="2924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815" indent="-412750">
              <a:lnSpc>
                <a:spcPts val="2865"/>
              </a:lnSpc>
              <a:spcBef>
                <a:spcPts val="100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235-mile-long</a:t>
            </a:r>
            <a:r>
              <a:rPr dirty="0"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pipeline</a:t>
            </a:r>
            <a:endParaRPr sz="2400">
              <a:latin typeface="Calibri"/>
              <a:cs typeface="Calibri"/>
            </a:endParaRPr>
          </a:p>
          <a:p>
            <a:pPr marL="424815" indent="-412750">
              <a:lnSpc>
                <a:spcPts val="2850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36-inch-diameter</a:t>
            </a:r>
            <a:endParaRPr sz="2400">
              <a:latin typeface="Calibri"/>
              <a:cs typeface="Calibri"/>
            </a:endParaRPr>
          </a:p>
          <a:p>
            <a:pPr marL="424815" marR="1070610" indent="-412750">
              <a:lnSpc>
                <a:spcPts val="2850"/>
              </a:lnSpc>
              <a:spcBef>
                <a:spcPts val="10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95’+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wide</a:t>
            </a:r>
            <a:r>
              <a:rPr dirty="0" sz="24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clearcut  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right-of-way</a:t>
            </a:r>
            <a:endParaRPr sz="2400">
              <a:latin typeface="Calibri"/>
              <a:cs typeface="Calibri"/>
            </a:endParaRPr>
          </a:p>
          <a:p>
            <a:pPr marL="424815" indent="-412750">
              <a:lnSpc>
                <a:spcPts val="2745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1400 </a:t>
            </a:r>
            <a:r>
              <a:rPr dirty="0" sz="2400" spc="105">
                <a:solidFill>
                  <a:srgbClr val="FFFFFF"/>
                </a:solidFill>
                <a:latin typeface="Calibri"/>
                <a:cs typeface="Calibri"/>
              </a:rPr>
              <a:t>PSI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2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endParaRPr sz="2400">
              <a:latin typeface="Calibri"/>
              <a:cs typeface="Calibri"/>
            </a:endParaRPr>
          </a:p>
          <a:p>
            <a:pPr marL="424815" indent="-412750">
              <a:lnSpc>
                <a:spcPts val="2850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630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Impacted</a:t>
            </a:r>
            <a:r>
              <a:rPr dirty="0" sz="24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Landowners</a:t>
            </a:r>
            <a:endParaRPr sz="2400">
              <a:latin typeface="Calibri"/>
              <a:cs typeface="Calibri"/>
            </a:endParaRPr>
          </a:p>
          <a:p>
            <a:pPr marL="424815" marR="763270" indent="-412750">
              <a:lnSpc>
                <a:spcPts val="2850"/>
              </a:lnSpc>
              <a:spcBef>
                <a:spcPts val="10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9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Impacted</a:t>
            </a:r>
            <a:r>
              <a:rPr dirty="0" sz="24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federally 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recognized</a:t>
            </a:r>
            <a:r>
              <a:rPr dirty="0"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tribes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7300" y="1263100"/>
            <a:ext cx="4593299" cy="349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56225"/>
            <a:ext cx="250444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50" b="0">
                <a:latin typeface="Calibri"/>
                <a:cs typeface="Calibri"/>
              </a:rPr>
              <a:t>Pipeline</a:t>
            </a:r>
            <a:r>
              <a:rPr dirty="0" sz="2800" spc="-105" b="0">
                <a:latin typeface="Calibri"/>
                <a:cs typeface="Calibri"/>
              </a:rPr>
              <a:t> </a:t>
            </a:r>
            <a:r>
              <a:rPr dirty="0" sz="2800" spc="60" b="0">
                <a:latin typeface="Calibri"/>
                <a:cs typeface="Calibri"/>
              </a:rPr>
              <a:t>Impacts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424" y="1088607"/>
            <a:ext cx="4100829" cy="3228975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424815" marR="5080" indent="-412750">
              <a:lnSpc>
                <a:spcPts val="2850"/>
              </a:lnSpc>
              <a:spcBef>
                <a:spcPts val="220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400 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rivers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streams  </a:t>
            </a: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crossed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including 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3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Rogue, 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Klamath,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Coos,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Coquille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Umpqua.</a:t>
            </a:r>
            <a:endParaRPr sz="2400">
              <a:latin typeface="Calibri"/>
              <a:cs typeface="Calibri"/>
            </a:endParaRPr>
          </a:p>
          <a:p>
            <a:pPr marL="424815" indent="-412750">
              <a:lnSpc>
                <a:spcPts val="2745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40">
                <a:solidFill>
                  <a:srgbClr val="FFFFFF"/>
                </a:solidFill>
                <a:latin typeface="Calibri"/>
                <a:cs typeface="Calibri"/>
              </a:rPr>
              <a:t>Safety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wildfire</a:t>
            </a:r>
            <a:r>
              <a:rPr dirty="0" sz="2400" spc="-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risks</a:t>
            </a:r>
            <a:endParaRPr sz="2400">
              <a:latin typeface="Calibri"/>
              <a:cs typeface="Calibri"/>
            </a:endParaRPr>
          </a:p>
          <a:p>
            <a:pPr marL="424815" marR="410209" indent="-412750">
              <a:lnSpc>
                <a:spcPts val="2850"/>
              </a:lnSpc>
              <a:spcBef>
                <a:spcPts val="10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Lower 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safety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standards</a:t>
            </a:r>
            <a:r>
              <a:rPr dirty="0" sz="2400" spc="-3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rural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FFFFFF"/>
                </a:solidFill>
                <a:latin typeface="Calibri"/>
                <a:cs typeface="Calibri"/>
              </a:rPr>
              <a:t>areas</a:t>
            </a:r>
            <a:endParaRPr sz="2400">
              <a:latin typeface="Calibri"/>
              <a:cs typeface="Calibri"/>
            </a:endParaRPr>
          </a:p>
          <a:p>
            <a:pPr marL="424815" indent="-397510">
              <a:lnSpc>
                <a:spcPts val="2520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200" spc="30">
                <a:solidFill>
                  <a:srgbClr val="FFFFFF"/>
                </a:solidFill>
                <a:latin typeface="Calibri"/>
                <a:cs typeface="Calibri"/>
              </a:rPr>
              <a:t>Threat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200" spc="25">
                <a:solidFill>
                  <a:srgbClr val="FFFFFF"/>
                </a:solidFill>
                <a:latin typeface="Calibri"/>
                <a:cs typeface="Calibri"/>
              </a:rPr>
              <a:t>eminent</a:t>
            </a:r>
            <a:r>
              <a:rPr dirty="0" sz="2200" spc="-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50">
                <a:solidFill>
                  <a:srgbClr val="FFFFFF"/>
                </a:solidFill>
                <a:latin typeface="Calibri"/>
                <a:cs typeface="Calibri"/>
              </a:rPr>
              <a:t>domain</a:t>
            </a:r>
            <a:endParaRPr sz="2200">
              <a:latin typeface="Calibri"/>
              <a:cs typeface="Calibri"/>
            </a:endParaRPr>
          </a:p>
          <a:p>
            <a:pPr marL="424815" indent="-397510">
              <a:lnSpc>
                <a:spcPts val="2635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z="2200" spc="30">
                <a:solidFill>
                  <a:srgbClr val="FFFFFF"/>
                </a:solidFill>
                <a:latin typeface="Calibri"/>
                <a:cs typeface="Calibri"/>
              </a:rPr>
              <a:t>Increase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200" spc="40">
                <a:solidFill>
                  <a:srgbClr val="FFFFFF"/>
                </a:solidFill>
                <a:latin typeface="Calibri"/>
                <a:cs typeface="Calibri"/>
              </a:rPr>
              <a:t>domestic </a:t>
            </a:r>
            <a:r>
              <a:rPr dirty="0" sz="2200" spc="6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dirty="0" sz="2200" spc="-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Calibri"/>
                <a:cs typeface="Calibri"/>
              </a:rPr>
              <a:t>rates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2775" y="2678600"/>
            <a:ext cx="3485099" cy="2249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73724" y="2659550"/>
            <a:ext cx="3523615" cy="2287270"/>
          </a:xfrm>
          <a:custGeom>
            <a:avLst/>
            <a:gdLst/>
            <a:ahLst/>
            <a:cxnLst/>
            <a:rect l="l" t="t" r="r" b="b"/>
            <a:pathLst>
              <a:path w="3523615" h="2287270">
                <a:moveTo>
                  <a:pt x="0" y="0"/>
                </a:moveTo>
                <a:lnTo>
                  <a:pt x="3523199" y="0"/>
                </a:lnTo>
                <a:lnTo>
                  <a:pt x="3523199" y="2287199"/>
                </a:lnTo>
                <a:lnTo>
                  <a:pt x="0" y="22871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18181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92775" y="297425"/>
            <a:ext cx="3485099" cy="2248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89425" y="1882525"/>
            <a:ext cx="2179199" cy="1198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84662" y="1877762"/>
            <a:ext cx="2188845" cy="1208405"/>
          </a:xfrm>
          <a:custGeom>
            <a:avLst/>
            <a:gdLst/>
            <a:ahLst/>
            <a:cxnLst/>
            <a:rect l="l" t="t" r="r" b="b"/>
            <a:pathLst>
              <a:path w="2188845" h="1208405">
                <a:moveTo>
                  <a:pt x="0" y="0"/>
                </a:moveTo>
                <a:lnTo>
                  <a:pt x="2188724" y="0"/>
                </a:lnTo>
                <a:lnTo>
                  <a:pt x="2188724" y="1208324"/>
                </a:lnTo>
                <a:lnTo>
                  <a:pt x="0" y="12083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230251"/>
            <a:ext cx="258191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60" b="0">
                <a:latin typeface="Calibri"/>
                <a:cs typeface="Calibri"/>
              </a:rPr>
              <a:t>Impacts </a:t>
            </a:r>
            <a:r>
              <a:rPr dirty="0" sz="2800" spc="20" b="0">
                <a:latin typeface="Calibri"/>
                <a:cs typeface="Calibri"/>
              </a:rPr>
              <a:t>to</a:t>
            </a:r>
            <a:r>
              <a:rPr dirty="0" sz="2800" spc="-250" b="0">
                <a:latin typeface="Calibri"/>
                <a:cs typeface="Calibri"/>
              </a:rPr>
              <a:t> </a:t>
            </a:r>
            <a:r>
              <a:rPr dirty="0" sz="2800" spc="35" b="0">
                <a:latin typeface="Calibri"/>
                <a:cs typeface="Calibri"/>
              </a:rPr>
              <a:t>Rivers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7425" y="1250710"/>
            <a:ext cx="293306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5">
                <a:solidFill>
                  <a:srgbClr val="ADADAD"/>
                </a:solidFill>
                <a:latin typeface="Arial"/>
                <a:cs typeface="Arial"/>
              </a:rPr>
              <a:t>Horizontal Directional</a:t>
            </a:r>
            <a:r>
              <a:rPr dirty="0" sz="1800" spc="-85">
                <a:solidFill>
                  <a:srgbClr val="ADADAD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ADADAD"/>
                </a:solidFill>
                <a:latin typeface="Arial"/>
                <a:cs typeface="Arial"/>
              </a:rPr>
              <a:t>Drilling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00" y="781975"/>
            <a:ext cx="8955974" cy="407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310526"/>
            <a:ext cx="203581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60" b="0">
                <a:latin typeface="Calibri"/>
                <a:cs typeface="Calibri"/>
              </a:rPr>
              <a:t>“FRACK</a:t>
            </a:r>
            <a:r>
              <a:rPr dirty="0" sz="2800" spc="-150" b="0">
                <a:latin typeface="Calibri"/>
                <a:cs typeface="Calibri"/>
              </a:rPr>
              <a:t> </a:t>
            </a:r>
            <a:r>
              <a:rPr dirty="0" sz="2800" spc="40" b="0">
                <a:latin typeface="Calibri"/>
                <a:cs typeface="Calibri"/>
              </a:rPr>
              <a:t>OUT”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675" y="1210900"/>
            <a:ext cx="5047676" cy="2904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46425" y="251725"/>
            <a:ext cx="3289924" cy="2309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88275" y="2970224"/>
            <a:ext cx="285750" cy="563245"/>
          </a:xfrm>
          <a:custGeom>
            <a:avLst/>
            <a:gdLst/>
            <a:ahLst/>
            <a:cxnLst/>
            <a:rect l="l" t="t" r="r" b="b"/>
            <a:pathLst>
              <a:path w="285750" h="563245">
                <a:moveTo>
                  <a:pt x="285299" y="142649"/>
                </a:moveTo>
                <a:lnTo>
                  <a:pt x="0" y="142649"/>
                </a:lnTo>
                <a:lnTo>
                  <a:pt x="142649" y="0"/>
                </a:lnTo>
                <a:lnTo>
                  <a:pt x="285299" y="142649"/>
                </a:lnTo>
                <a:close/>
              </a:path>
              <a:path w="285750" h="563245">
                <a:moveTo>
                  <a:pt x="213974" y="563099"/>
                </a:moveTo>
                <a:lnTo>
                  <a:pt x="71324" y="563099"/>
                </a:lnTo>
                <a:lnTo>
                  <a:pt x="71324" y="142649"/>
                </a:lnTo>
                <a:lnTo>
                  <a:pt x="213974" y="142649"/>
                </a:lnTo>
                <a:lnTo>
                  <a:pt x="213974" y="563099"/>
                </a:lnTo>
                <a:close/>
              </a:path>
            </a:pathLst>
          </a:custGeom>
          <a:solidFill>
            <a:srgbClr val="ADADA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88275" y="2970224"/>
            <a:ext cx="285750" cy="563245"/>
          </a:xfrm>
          <a:custGeom>
            <a:avLst/>
            <a:gdLst/>
            <a:ahLst/>
            <a:cxnLst/>
            <a:rect l="l" t="t" r="r" b="b"/>
            <a:pathLst>
              <a:path w="285750" h="563245">
                <a:moveTo>
                  <a:pt x="0" y="142649"/>
                </a:moveTo>
                <a:lnTo>
                  <a:pt x="142649" y="0"/>
                </a:lnTo>
                <a:lnTo>
                  <a:pt x="285299" y="142649"/>
                </a:lnTo>
                <a:lnTo>
                  <a:pt x="213974" y="142649"/>
                </a:lnTo>
                <a:lnTo>
                  <a:pt x="213974" y="563099"/>
                </a:lnTo>
                <a:lnTo>
                  <a:pt x="71324" y="563099"/>
                </a:lnTo>
                <a:lnTo>
                  <a:pt x="71324" y="142649"/>
                </a:lnTo>
                <a:lnTo>
                  <a:pt x="0" y="142649"/>
                </a:lnTo>
                <a:close/>
              </a:path>
            </a:pathLst>
          </a:custGeom>
          <a:ln w="9524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46425" y="2755675"/>
            <a:ext cx="3289924" cy="1941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364650"/>
            <a:ext cx="386461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5" b="0">
                <a:latin typeface="Calibri"/>
                <a:cs typeface="Calibri"/>
              </a:rPr>
              <a:t>Malin </a:t>
            </a:r>
            <a:r>
              <a:rPr dirty="0" sz="2800" spc="45" b="0">
                <a:latin typeface="Calibri"/>
                <a:cs typeface="Calibri"/>
              </a:rPr>
              <a:t>Compressor</a:t>
            </a:r>
            <a:r>
              <a:rPr dirty="0" sz="2800" spc="-140" b="0">
                <a:latin typeface="Calibri"/>
                <a:cs typeface="Calibri"/>
              </a:rPr>
              <a:t> </a:t>
            </a:r>
            <a:r>
              <a:rPr dirty="0" sz="2800" spc="60" b="0">
                <a:latin typeface="Calibri"/>
                <a:cs typeface="Calibri"/>
              </a:rPr>
              <a:t>Station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008" y="1011508"/>
            <a:ext cx="3919220" cy="3692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6715" marR="5080" indent="-374650">
              <a:lnSpc>
                <a:spcPct val="115100"/>
              </a:lnSpc>
              <a:spcBef>
                <a:spcPts val="100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Located </a:t>
            </a:r>
            <a:r>
              <a:rPr dirty="0" sz="1900" spc="-20">
                <a:solidFill>
                  <a:srgbClr val="FFFFFF"/>
                </a:solidFill>
                <a:latin typeface="Calibri"/>
                <a:cs typeface="Calibri"/>
              </a:rPr>
              <a:t>1.75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miles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northeast </a:t>
            </a:r>
            <a:r>
              <a:rPr dirty="0" sz="190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dirty="0" sz="1900" spc="-15">
                <a:solidFill>
                  <a:srgbClr val="FFFFFF"/>
                </a:solidFill>
                <a:latin typeface="Calibri"/>
                <a:cs typeface="Calibri"/>
              </a:rPr>
              <a:t>Malin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(57%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Latino,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while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rest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county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only</a:t>
            </a:r>
            <a:r>
              <a:rPr dirty="0" sz="19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55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r>
              <a:rPr dirty="0" sz="1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Latino)</a:t>
            </a:r>
            <a:endParaRPr sz="1900">
              <a:latin typeface="Calibri"/>
              <a:cs typeface="Calibri"/>
            </a:endParaRPr>
          </a:p>
          <a:p>
            <a:pPr marL="386715" marR="130810" indent="-374650">
              <a:lnSpc>
                <a:spcPct val="115100"/>
              </a:lnSpc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Compressor stations </a:t>
            </a:r>
            <a:r>
              <a:rPr dirty="0" sz="1900" spc="15">
                <a:solidFill>
                  <a:srgbClr val="FFFFFF"/>
                </a:solidFill>
                <a:latin typeface="Calibri"/>
                <a:cs typeface="Calibri"/>
              </a:rPr>
              <a:t>release</a:t>
            </a:r>
            <a:r>
              <a:rPr dirty="0" sz="1900" spc="-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toxic 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air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pollution,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including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benzene,  </a:t>
            </a:r>
            <a:r>
              <a:rPr dirty="0" sz="1900" spc="15">
                <a:solidFill>
                  <a:srgbClr val="FFFFFF"/>
                </a:solidFill>
                <a:latin typeface="Calibri"/>
                <a:cs typeface="Calibri"/>
              </a:rPr>
              <a:t>toluene,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sulfuric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oxide,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formaldehyde.</a:t>
            </a:r>
            <a:endParaRPr sz="1900">
              <a:latin typeface="Calibri"/>
              <a:cs typeface="Calibri"/>
            </a:endParaRPr>
          </a:p>
          <a:p>
            <a:pPr marL="386715" marR="120014" indent="-374650">
              <a:lnSpc>
                <a:spcPct val="115100"/>
              </a:lnSpc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Compressor stations </a:t>
            </a:r>
            <a:r>
              <a:rPr dirty="0" sz="1900" spc="20">
                <a:solidFill>
                  <a:srgbClr val="FFFFFF"/>
                </a:solidFill>
                <a:latin typeface="Calibri"/>
                <a:cs typeface="Calibri"/>
              </a:rPr>
              <a:t>run </a:t>
            </a:r>
            <a:r>
              <a:rPr dirty="0" sz="1900" spc="-35">
                <a:solidFill>
                  <a:srgbClr val="FFFFFF"/>
                </a:solidFill>
                <a:latin typeface="Calibri"/>
                <a:cs typeface="Calibri"/>
              </a:rPr>
              <a:t>24/7</a:t>
            </a:r>
            <a:r>
              <a:rPr dirty="0" sz="1900" spc="-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would </a:t>
            </a:r>
            <a:r>
              <a:rPr dirty="0" sz="1900" spc="35">
                <a:solidFill>
                  <a:srgbClr val="FFFFFF"/>
                </a:solidFill>
                <a:latin typeface="Calibri"/>
                <a:cs typeface="Calibri"/>
              </a:rPr>
              <a:t>cause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noise pollution,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air 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pollution, </a:t>
            </a:r>
            <a:r>
              <a:rPr dirty="0" sz="1900" spc="4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other </a:t>
            </a:r>
            <a:r>
              <a:rPr dirty="0" sz="1900" spc="25">
                <a:solidFill>
                  <a:srgbClr val="FFFFFF"/>
                </a:solidFill>
                <a:latin typeface="Calibri"/>
                <a:cs typeface="Calibri"/>
              </a:rPr>
              <a:t>harmful  </a:t>
            </a:r>
            <a:r>
              <a:rPr dirty="0" sz="1900" spc="40">
                <a:solidFill>
                  <a:srgbClr val="FFFFFF"/>
                </a:solidFill>
                <a:latin typeface="Calibri"/>
                <a:cs typeface="Calibri"/>
              </a:rPr>
              <a:t>impacts </a:t>
            </a:r>
            <a:r>
              <a:rPr dirty="0" sz="1900" spc="1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9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900" spc="-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30">
                <a:solidFill>
                  <a:srgbClr val="FFFFFF"/>
                </a:solidFill>
                <a:latin typeface="Calibri"/>
                <a:cs typeface="Calibri"/>
              </a:rPr>
              <a:t>community.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1724" y="1627962"/>
            <a:ext cx="4293574" cy="2862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6436" y="106537"/>
            <a:ext cx="6451125" cy="493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2641" y="1558474"/>
            <a:ext cx="4507865" cy="2218055"/>
          </a:xfrm>
          <a:prstGeom prst="rect"/>
        </p:spPr>
        <p:txBody>
          <a:bodyPr wrap="square" lIns="0" tIns="50165" rIns="0" bIns="0" rtlCol="0" vert="horz">
            <a:spAutoFit/>
          </a:bodyPr>
          <a:lstStyle/>
          <a:p>
            <a:pPr marL="12700" marR="5080" indent="510540">
              <a:lnSpc>
                <a:spcPts val="8630"/>
              </a:lnSpc>
              <a:spcBef>
                <a:spcPts val="395"/>
              </a:spcBef>
            </a:pPr>
            <a:r>
              <a:rPr dirty="0" spc="-400"/>
              <a:t>EXPORT  </a:t>
            </a:r>
            <a:r>
              <a:rPr dirty="0" spc="-240"/>
              <a:t>TERMINAL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924" y="1492580"/>
            <a:ext cx="3442970" cy="223329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79095" marR="669290" indent="-367030">
              <a:lnSpc>
                <a:spcPct val="100699"/>
              </a:lnSpc>
              <a:spcBef>
                <a:spcPts val="8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Gas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cooled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-260°F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transform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liquid</a:t>
            </a:r>
            <a:endParaRPr sz="1800">
              <a:latin typeface="Calibri"/>
              <a:cs typeface="Calibri"/>
            </a:endParaRPr>
          </a:p>
          <a:p>
            <a:pPr marL="379095" marR="264795" indent="-367030">
              <a:lnSpc>
                <a:spcPct val="1006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Proposed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traditional</a:t>
            </a:r>
            <a:r>
              <a:rPr dirty="0" sz="1800" spc="-2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Coos  Tribal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Land,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threatening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cultural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resources.</a:t>
            </a:r>
            <a:endParaRPr sz="1800">
              <a:latin typeface="Calibri"/>
              <a:cs typeface="Calibri"/>
            </a:endParaRPr>
          </a:p>
          <a:p>
            <a:pPr algn="just" marL="379095" marR="5080" indent="-367030">
              <a:lnSpc>
                <a:spcPct val="100699"/>
              </a:lnSpc>
              <a:buFont typeface="Arial"/>
              <a:buChar char="●"/>
              <a:tabLst>
                <a:tab pos="379730" algn="l"/>
              </a:tabLst>
            </a:pP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Built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unstable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sand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dunes,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tsunami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earthquake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zone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winds.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28213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55" b="0">
                <a:latin typeface="Calibri"/>
                <a:cs typeface="Calibri"/>
              </a:rPr>
              <a:t>Terminal</a:t>
            </a:r>
            <a:r>
              <a:rPr dirty="0" sz="2800" spc="-135" b="0">
                <a:latin typeface="Calibri"/>
                <a:cs typeface="Calibri"/>
              </a:rPr>
              <a:t> </a:t>
            </a:r>
            <a:r>
              <a:rPr dirty="0" sz="2800" spc="15" b="0">
                <a:latin typeface="Calibri"/>
                <a:cs typeface="Calibri"/>
              </a:rPr>
              <a:t>Overview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4950" y="1269337"/>
            <a:ext cx="4563475" cy="3182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6925" y="321626"/>
            <a:ext cx="236029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65" b="0">
                <a:latin typeface="Calibri"/>
                <a:cs typeface="Calibri"/>
              </a:rPr>
              <a:t>K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spc="30" b="0">
                <a:latin typeface="Calibri"/>
                <a:cs typeface="Calibri"/>
              </a:rPr>
              <a:t>I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b="0">
                <a:latin typeface="Calibri"/>
                <a:cs typeface="Calibri"/>
              </a:rPr>
              <a:t>N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spc="135" b="0">
                <a:latin typeface="Calibri"/>
                <a:cs typeface="Calibri"/>
              </a:rPr>
              <a:t>T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spc="135" b="0">
                <a:latin typeface="Calibri"/>
                <a:cs typeface="Calibri"/>
              </a:rPr>
              <a:t>P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spc="5" b="0">
                <a:latin typeface="Calibri"/>
                <a:cs typeface="Calibri"/>
              </a:rPr>
              <a:t>U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spc="-100" b="0">
                <a:latin typeface="Calibri"/>
                <a:cs typeface="Calibri"/>
              </a:rPr>
              <a:t>A</a:t>
            </a:r>
            <a:r>
              <a:rPr dirty="0" sz="2800" spc="-85" b="0">
                <a:latin typeface="Calibri"/>
                <a:cs typeface="Calibri"/>
              </a:rPr>
              <a:t> </a:t>
            </a:r>
            <a:r>
              <a:rPr dirty="0" sz="2800" spc="204" b="0">
                <a:latin typeface="Calibri"/>
                <a:cs typeface="Calibri"/>
              </a:rPr>
              <a:t>S</a:t>
            </a:r>
            <a:r>
              <a:rPr dirty="0" sz="2800" spc="-80" b="0">
                <a:latin typeface="Calibri"/>
                <a:cs typeface="Calibri"/>
              </a:rPr>
              <a:t> </a:t>
            </a:r>
            <a:r>
              <a:rPr dirty="0" sz="2800" spc="80" b="0">
                <a:latin typeface="Calibri"/>
                <a:cs typeface="Calibri"/>
              </a:rPr>
              <a:t>H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6925" y="1221106"/>
            <a:ext cx="1938020" cy="3385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35">
                <a:solidFill>
                  <a:srgbClr val="ADADAD"/>
                </a:solidFill>
                <a:latin typeface="Calibri"/>
                <a:cs typeface="Calibri"/>
              </a:rPr>
              <a:t>M</a:t>
            </a:r>
            <a:r>
              <a:rPr dirty="0" sz="1800" spc="-229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O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D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OC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N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‘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i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  <a:p>
            <a:pPr marL="12700" marR="795655">
              <a:lnSpc>
                <a:spcPct val="187500"/>
              </a:lnSpc>
            </a:pP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S’ </a:t>
            </a:r>
            <a:r>
              <a:rPr dirty="0" sz="1800" spc="-65">
                <a:solidFill>
                  <a:srgbClr val="ADADAD"/>
                </a:solidFill>
                <a:latin typeface="Calibri"/>
                <a:cs typeface="Calibri"/>
              </a:rPr>
              <a:t>AA</a:t>
            </a:r>
            <a:r>
              <a:rPr dirty="0" sz="1800" spc="-2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ADADAD"/>
                </a:solidFill>
                <a:latin typeface="Calibri"/>
                <a:cs typeface="Calibri"/>
              </a:rPr>
              <a:t>MAK’S  </a:t>
            </a: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DREAMER  </a:t>
            </a:r>
            <a:r>
              <a:rPr dirty="0" sz="1800" spc="-15">
                <a:solidFill>
                  <a:srgbClr val="ADADAD"/>
                </a:solidFill>
                <a:latin typeface="Calibri"/>
                <a:cs typeface="Calibri"/>
              </a:rPr>
              <a:t>WARRIOR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87500"/>
              </a:lnSpc>
            </a:pP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WATER</a:t>
            </a:r>
            <a:r>
              <a:rPr dirty="0" sz="1800" spc="-1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PROTECTOR 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ANCESTOR 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MENTOR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152400"/>
            <a:ext cx="4308269" cy="4838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6150" y="220962"/>
            <a:ext cx="6151699" cy="4701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25787" y="600198"/>
            <a:ext cx="408876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5"/>
              <a:t>TANKERS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425" y="503825"/>
            <a:ext cx="285877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latin typeface="Arial"/>
                <a:cs typeface="Arial"/>
              </a:rPr>
              <a:t>Tankers</a:t>
            </a:r>
            <a:r>
              <a:rPr dirty="0" sz="2800" spc="-105" b="0">
                <a:latin typeface="Arial"/>
                <a:cs typeface="Arial"/>
              </a:rPr>
              <a:t> </a:t>
            </a:r>
            <a:r>
              <a:rPr dirty="0" sz="2800" spc="-5" b="0">
                <a:latin typeface="Arial"/>
                <a:cs typeface="Arial"/>
              </a:rPr>
              <a:t>Overview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3823" y="1302130"/>
            <a:ext cx="3789238" cy="19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60659" y="1616455"/>
            <a:ext cx="513227" cy="157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17753" y="1613627"/>
            <a:ext cx="2822562" cy="199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58792" y="1927952"/>
            <a:ext cx="1848594" cy="199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73823" y="2245105"/>
            <a:ext cx="3611128" cy="196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64894" y="2559430"/>
            <a:ext cx="4013038" cy="196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8792" y="2873011"/>
            <a:ext cx="3659534" cy="197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75249" y="1176350"/>
            <a:ext cx="1169670" cy="2225675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dirty="0" sz="1800">
                <a:solidFill>
                  <a:srgbClr val="ADADAD"/>
                </a:solidFill>
                <a:latin typeface="Arial"/>
                <a:cs typeface="Arial"/>
              </a:rPr>
              <a:t>●</a:t>
            </a:r>
            <a:endParaRPr sz="1800">
              <a:latin typeface="Arial"/>
              <a:cs typeface="Arial"/>
            </a:endParaRPr>
          </a:p>
          <a:p>
            <a:pPr marL="978535">
              <a:lnSpc>
                <a:spcPct val="100000"/>
              </a:lnSpc>
              <a:spcBef>
                <a:spcPts val="315"/>
              </a:spcBef>
            </a:pPr>
            <a:r>
              <a:rPr dirty="0" sz="1800" spc="-5">
                <a:solidFill>
                  <a:srgbClr val="ADADAD"/>
                </a:solidFill>
                <a:latin typeface="Arial"/>
                <a:cs typeface="Arial"/>
              </a:rPr>
              <a:t>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ADADAD"/>
                </a:solidFill>
                <a:latin typeface="Arial"/>
                <a:cs typeface="Arial"/>
              </a:rPr>
              <a:t>●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ADADAD"/>
                </a:solidFill>
                <a:latin typeface="Arial"/>
                <a:cs typeface="Arial"/>
              </a:rPr>
              <a:t>●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3823" y="3187336"/>
            <a:ext cx="4049427" cy="197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64745" y="3502405"/>
            <a:ext cx="3838389" cy="19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58345" y="3815986"/>
            <a:ext cx="3707383" cy="1970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58792" y="4130311"/>
            <a:ext cx="3647604" cy="1970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64894" y="4452822"/>
            <a:ext cx="803634" cy="1501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31900" y="1387625"/>
            <a:ext cx="4010424" cy="2946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756" y="1018037"/>
            <a:ext cx="6445076" cy="196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2886" y="1331697"/>
            <a:ext cx="7753628" cy="197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8946" y="1646101"/>
            <a:ext cx="7098280" cy="197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1223" y="1960504"/>
            <a:ext cx="7927020" cy="197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50900"/>
            <a:ext cx="80930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50" b="0">
                <a:latin typeface="Calibri"/>
                <a:cs typeface="Calibri"/>
              </a:rPr>
              <a:t>Indigenous</a:t>
            </a:r>
            <a:r>
              <a:rPr dirty="0" sz="2800" spc="-65" b="0">
                <a:latin typeface="Calibri"/>
                <a:cs typeface="Calibri"/>
              </a:rPr>
              <a:t> </a:t>
            </a:r>
            <a:r>
              <a:rPr dirty="0" sz="2800" spc="50" b="0">
                <a:latin typeface="Calibri"/>
                <a:cs typeface="Calibri"/>
              </a:rPr>
              <a:t>Cultural</a:t>
            </a:r>
            <a:r>
              <a:rPr dirty="0" sz="2800" spc="-65" b="0">
                <a:latin typeface="Calibri"/>
                <a:cs typeface="Calibri"/>
              </a:rPr>
              <a:t> </a:t>
            </a:r>
            <a:r>
              <a:rPr dirty="0" sz="2800" spc="60" b="0">
                <a:latin typeface="Calibri"/>
                <a:cs typeface="Calibri"/>
              </a:rPr>
              <a:t>Impacts</a:t>
            </a:r>
            <a:r>
              <a:rPr dirty="0" sz="2800" spc="-60" b="0">
                <a:latin typeface="Calibri"/>
                <a:cs typeface="Calibri"/>
              </a:rPr>
              <a:t> </a:t>
            </a:r>
            <a:r>
              <a:rPr dirty="0" sz="2800" spc="-5" b="0">
                <a:latin typeface="Calibri"/>
                <a:cs typeface="Calibri"/>
              </a:rPr>
              <a:t>for</a:t>
            </a:r>
            <a:r>
              <a:rPr dirty="0" sz="2800" spc="-65" b="0">
                <a:latin typeface="Calibri"/>
                <a:cs typeface="Calibri"/>
              </a:rPr>
              <a:t> </a:t>
            </a:r>
            <a:r>
              <a:rPr dirty="0" sz="2800" spc="70" b="0">
                <a:latin typeface="Calibri"/>
                <a:cs typeface="Calibri"/>
              </a:rPr>
              <a:t>Klamath</a:t>
            </a:r>
            <a:r>
              <a:rPr dirty="0" sz="2800" spc="-60" b="0">
                <a:latin typeface="Calibri"/>
                <a:cs typeface="Calibri"/>
              </a:rPr>
              <a:t> </a:t>
            </a:r>
            <a:r>
              <a:rPr dirty="0" sz="2800" spc="30" b="0">
                <a:latin typeface="Calibri"/>
                <a:cs typeface="Calibri"/>
              </a:rPr>
              <a:t>River</a:t>
            </a:r>
            <a:r>
              <a:rPr dirty="0" sz="2800" spc="-65" b="0">
                <a:latin typeface="Calibri"/>
                <a:cs typeface="Calibri"/>
              </a:rPr>
              <a:t> </a:t>
            </a:r>
            <a:r>
              <a:rPr dirty="0" sz="2800" spc="40" b="0">
                <a:latin typeface="Calibri"/>
                <a:cs typeface="Calibri"/>
              </a:rPr>
              <a:t>Nations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674" y="2746051"/>
            <a:ext cx="2672080" cy="1282700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SUSTENANCE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ART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36549" y="2746051"/>
            <a:ext cx="5038090" cy="1282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5890">
              <a:lnSpc>
                <a:spcPct val="114599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Salmon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(Ci’yaal’s),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Fish,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Wocus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(Food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Staple)  Water is Life!!!! Lu lu lu lu lu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lu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Basket Weaving, Indigenous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art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We live, love and pray through practices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rooted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36549" y="4243380"/>
            <a:ext cx="49542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Our familial Ancestral Lands and Sacred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Waters!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3075" y="638576"/>
            <a:ext cx="17811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latin typeface="Arial"/>
                <a:cs typeface="Arial"/>
              </a:rPr>
              <a:t>W O C U</a:t>
            </a:r>
            <a:r>
              <a:rPr dirty="0" sz="2800" spc="-130" b="0">
                <a:latin typeface="Arial"/>
                <a:cs typeface="Arial"/>
              </a:rPr>
              <a:t> </a:t>
            </a:r>
            <a:r>
              <a:rPr dirty="0" sz="2800" b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84200"/>
            <a:ext cx="254698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0">
                <a:latin typeface="Calibri"/>
                <a:cs typeface="Calibri"/>
              </a:rPr>
              <a:t>Wocus</a:t>
            </a:r>
            <a:r>
              <a:rPr dirty="0" sz="2800" spc="-130" b="0">
                <a:latin typeface="Calibri"/>
                <a:cs typeface="Calibri"/>
              </a:rPr>
              <a:t> </a:t>
            </a:r>
            <a:r>
              <a:rPr dirty="0" sz="2800" spc="30" b="0">
                <a:latin typeface="Calibri"/>
                <a:cs typeface="Calibri"/>
              </a:rPr>
              <a:t>Gathering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176350"/>
            <a:ext cx="3138805" cy="3025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Traditional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Klamath and </a:t>
            </a:r>
            <a:r>
              <a:rPr dirty="0" sz="1800" spc="-15">
                <a:solidFill>
                  <a:srgbClr val="ADADAD"/>
                </a:solidFill>
                <a:latin typeface="Calibri"/>
                <a:cs typeface="Calibri"/>
              </a:rPr>
              <a:t>Modoc 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Cultural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Practices </a:t>
            </a: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of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Food 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Harvest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on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Ancestral</a:t>
            </a:r>
            <a:r>
              <a:rPr dirty="0" sz="1800" spc="-254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Homelands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Indigenous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Led</a:t>
            </a:r>
            <a:endParaRPr sz="1800">
              <a:latin typeface="Calibri"/>
              <a:cs typeface="Calibri"/>
            </a:endParaRPr>
          </a:p>
          <a:p>
            <a:pPr marL="12700" marR="1289685">
              <a:lnSpc>
                <a:spcPct val="187500"/>
              </a:lnSpc>
            </a:pPr>
            <a:r>
              <a:rPr dirty="0" sz="1800" spc="5">
                <a:solidFill>
                  <a:srgbClr val="ADADAD"/>
                </a:solidFill>
                <a:latin typeface="Calibri"/>
                <a:cs typeface="Calibri"/>
              </a:rPr>
              <a:t>7th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Generation</a:t>
            </a:r>
            <a:r>
              <a:rPr dirty="0" sz="1800" spc="-19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Led 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Ancestors</a:t>
            </a:r>
            <a:r>
              <a:rPr dirty="0" sz="1800" spc="-6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Inspired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Indigenous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Knowledge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in</a:t>
            </a:r>
            <a:r>
              <a:rPr dirty="0" sz="1800" spc="-229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Action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8912" y="0"/>
            <a:ext cx="385762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6612" y="0"/>
            <a:ext cx="3857625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15762" y="0"/>
            <a:ext cx="3857625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08200" y="1727699"/>
            <a:ext cx="69723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5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0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0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0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460121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latin typeface="Arial"/>
                <a:cs typeface="Arial"/>
              </a:rPr>
              <a:t>West Coast: Thin Green</a:t>
            </a:r>
            <a:r>
              <a:rPr dirty="0" sz="2800" spc="-100" b="0">
                <a:latin typeface="Arial"/>
                <a:cs typeface="Arial"/>
              </a:rPr>
              <a:t> </a:t>
            </a:r>
            <a:r>
              <a:rPr dirty="0" sz="2800" spc="-5" b="0">
                <a:latin typeface="Arial"/>
                <a:cs typeface="Arial"/>
              </a:rPr>
              <a:t>Line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57700" y="1268150"/>
            <a:ext cx="6330025" cy="3560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68357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latin typeface="Arial"/>
                <a:cs typeface="Arial"/>
              </a:rPr>
              <a:t>What the </a:t>
            </a:r>
            <a:r>
              <a:rPr dirty="0" sz="2800" b="0">
                <a:latin typeface="Arial"/>
                <a:cs typeface="Arial"/>
              </a:rPr>
              <a:t>company says: Jobs </a:t>
            </a:r>
            <a:r>
              <a:rPr dirty="0" sz="2800" spc="-5" b="0">
                <a:latin typeface="Arial"/>
                <a:cs typeface="Arial"/>
              </a:rPr>
              <a:t>and</a:t>
            </a:r>
            <a:r>
              <a:rPr dirty="0" sz="2800" spc="-114" b="0">
                <a:latin typeface="Arial"/>
                <a:cs typeface="Arial"/>
              </a:rPr>
              <a:t> </a:t>
            </a:r>
            <a:r>
              <a:rPr dirty="0" sz="2800" spc="-5" b="0">
                <a:latin typeface="Arial"/>
                <a:cs typeface="Arial"/>
              </a:rPr>
              <a:t>Benefits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1916" y="1454215"/>
            <a:ext cx="6316365" cy="261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3627" y="1873315"/>
            <a:ext cx="7222894" cy="261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44219" y="2292415"/>
            <a:ext cx="4514105" cy="261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33156" y="2692168"/>
            <a:ext cx="7042299" cy="269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31916" y="3130615"/>
            <a:ext cx="4498727" cy="261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05424" y="1344033"/>
            <a:ext cx="209550" cy="2486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5261" y="3548674"/>
            <a:ext cx="4986932" cy="2626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6075" y="447376"/>
            <a:ext cx="173228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75" b="0">
                <a:latin typeface="Calibri"/>
                <a:cs typeface="Calibri"/>
              </a:rPr>
              <a:t>WEEW’</a:t>
            </a:r>
            <a:r>
              <a:rPr dirty="0" sz="2800" spc="-145" b="0">
                <a:latin typeface="Calibri"/>
                <a:cs typeface="Calibri"/>
              </a:rPr>
              <a:t> </a:t>
            </a:r>
            <a:r>
              <a:rPr dirty="0" sz="2800" spc="35" b="0">
                <a:latin typeface="Calibri"/>
                <a:cs typeface="Calibri"/>
              </a:rPr>
              <a:t>ANS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3225" y="1144056"/>
            <a:ext cx="1938020" cy="3385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MAK’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LAK</a:t>
            </a:r>
            <a:endParaRPr sz="1800">
              <a:latin typeface="Calibri"/>
              <a:cs typeface="Calibri"/>
            </a:endParaRPr>
          </a:p>
          <a:p>
            <a:pPr marL="12700" marR="392430">
              <a:lnSpc>
                <a:spcPct val="187500"/>
              </a:lnSpc>
            </a:pP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S’ </a:t>
            </a:r>
            <a:r>
              <a:rPr dirty="0" sz="1800" spc="-65">
                <a:solidFill>
                  <a:srgbClr val="ADADAD"/>
                </a:solidFill>
                <a:latin typeface="Calibri"/>
                <a:cs typeface="Calibri"/>
              </a:rPr>
              <a:t>AA </a:t>
            </a:r>
            <a:r>
              <a:rPr dirty="0" sz="1800" spc="-15">
                <a:solidFill>
                  <a:srgbClr val="ADADAD"/>
                </a:solidFill>
                <a:latin typeface="Calibri"/>
                <a:cs typeface="Calibri"/>
              </a:rPr>
              <a:t>MAK’S 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DAUGHTER 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GRANDMOTHER 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ANCESTOR 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MENTOR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WATER</a:t>
            </a:r>
            <a:r>
              <a:rPr dirty="0" sz="1800" spc="-12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PROTECTOR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69442" y="0"/>
            <a:ext cx="371226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415099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latin typeface="Arial"/>
                <a:cs typeface="Arial"/>
              </a:rPr>
              <a:t>Who opposes the</a:t>
            </a:r>
            <a:r>
              <a:rPr dirty="0" sz="2800" spc="-95" b="0">
                <a:latin typeface="Arial"/>
                <a:cs typeface="Arial"/>
              </a:rPr>
              <a:t> </a:t>
            </a:r>
            <a:r>
              <a:rPr dirty="0" sz="2800" spc="-5" b="0">
                <a:latin typeface="Arial"/>
                <a:cs typeface="Arial"/>
              </a:rPr>
              <a:t>project?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1449" y="1041601"/>
            <a:ext cx="6128385" cy="1282700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 Klamath Tribes, the Karuk Tribe and the Yurok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Environmental,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climate,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groups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Impacted landowners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concerned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with eminent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domain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Jackson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Commissioners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925" y="2489976"/>
            <a:ext cx="417131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supports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project?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449" y="3027751"/>
            <a:ext cx="6259830" cy="1282700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 Oregon AFL-CIO, Building Trades, other labor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groups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 Fossil Fuel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industry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Coos, Klamath, and Douglas County Public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Officials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Governor Brown? Sen.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Merkley?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Sen.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Wyden?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44215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0">
                <a:latin typeface="Arial"/>
                <a:cs typeface="Arial"/>
              </a:rPr>
              <a:t>Proposed </a:t>
            </a:r>
            <a:r>
              <a:rPr dirty="0" sz="2800" spc="-5" b="0">
                <a:latin typeface="Arial"/>
                <a:cs typeface="Arial"/>
              </a:rPr>
              <a:t>Timeline Round</a:t>
            </a:r>
            <a:r>
              <a:rPr dirty="0" sz="2800" spc="-85" b="0">
                <a:latin typeface="Arial"/>
                <a:cs typeface="Arial"/>
              </a:rPr>
              <a:t> </a:t>
            </a:r>
            <a:r>
              <a:rPr dirty="0" sz="2800" b="0"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6243320" cy="2540000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Pre-filing Application Approved: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January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Draft Resource Reports Submitted: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March - July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FERC application,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state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permit applications: August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FEIS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could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completed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by December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State Permits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(Approve,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Deny, or Extend): August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FERC order granting authorization: November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Start </a:t>
            </a:r>
            <a:r>
              <a:rPr dirty="0" sz="1800">
                <a:solidFill>
                  <a:srgbClr val="FFFF00"/>
                </a:solidFill>
                <a:latin typeface="Arial"/>
                <a:cs typeface="Arial"/>
              </a:rPr>
              <a:t>construction: </a:t>
            </a: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First half of</a:t>
            </a:r>
            <a:r>
              <a:rPr dirty="0" sz="1800" spc="-2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Arial"/>
                <a:cs typeface="Arial"/>
              </a:rPr>
              <a:t>2019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service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date: Between end of 2022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beginning of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740225"/>
            <a:ext cx="9143999" cy="3551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691007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25" b="0">
                <a:latin typeface="Calibri"/>
                <a:cs typeface="Calibri"/>
              </a:rPr>
              <a:t>ART, </a:t>
            </a:r>
            <a:r>
              <a:rPr dirty="0" sz="2800" spc="50" b="0">
                <a:latin typeface="Calibri"/>
                <a:cs typeface="Calibri"/>
              </a:rPr>
              <a:t>IDENTITY </a:t>
            </a:r>
            <a:r>
              <a:rPr dirty="0" sz="2800" spc="-5" b="0">
                <a:latin typeface="Calibri"/>
                <a:cs typeface="Calibri"/>
              </a:rPr>
              <a:t>+ </a:t>
            </a:r>
            <a:r>
              <a:rPr dirty="0" sz="2800" spc="45" b="0">
                <a:latin typeface="Calibri"/>
                <a:cs typeface="Calibri"/>
              </a:rPr>
              <a:t>COLLABORATIVE</a:t>
            </a:r>
            <a:r>
              <a:rPr dirty="0" sz="2800" spc="-395" b="0">
                <a:latin typeface="Calibri"/>
                <a:cs typeface="Calibri"/>
              </a:rPr>
              <a:t> </a:t>
            </a:r>
            <a:r>
              <a:rPr dirty="0" sz="2800" spc="85" b="0">
                <a:latin typeface="Calibri"/>
                <a:cs typeface="Calibri"/>
              </a:rPr>
              <a:t>EXPRESSION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1224" y="1358482"/>
            <a:ext cx="5411470" cy="2258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Mirror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Shields </a:t>
            </a:r>
            <a:r>
              <a:rPr dirty="0" sz="2400" spc="3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Standing</a:t>
            </a:r>
            <a:r>
              <a:rPr dirty="0" sz="2400" spc="-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Rock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255200"/>
              </a:lnSpc>
            </a:pP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Oceti </a:t>
            </a:r>
            <a:r>
              <a:rPr dirty="0" sz="2400" spc="65">
                <a:solidFill>
                  <a:srgbClr val="FFFFFF"/>
                </a:solidFill>
                <a:latin typeface="Calibri"/>
                <a:cs typeface="Calibri"/>
              </a:rPr>
              <a:t>Sakowin</a:t>
            </a:r>
            <a:r>
              <a:rPr dirty="0" sz="24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Art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+ 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Ancestral </a:t>
            </a:r>
            <a:r>
              <a:rPr dirty="0" sz="2400" spc="45">
                <a:solidFill>
                  <a:srgbClr val="FFFFFF"/>
                </a:solidFill>
                <a:latin typeface="Calibri"/>
                <a:cs typeface="Calibri"/>
              </a:rPr>
              <a:t>Connections  </a:t>
            </a:r>
            <a:r>
              <a:rPr dirty="0" sz="2400" spc="55">
                <a:solidFill>
                  <a:srgbClr val="FFFFFF"/>
                </a:solidFill>
                <a:latin typeface="Calibri"/>
                <a:cs typeface="Calibri"/>
              </a:rPr>
              <a:t>Painting </a:t>
            </a:r>
            <a:r>
              <a:rPr dirty="0" sz="2400" spc="-18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Healing </a:t>
            </a:r>
            <a:r>
              <a:rPr dirty="0" sz="2400" spc="70">
                <a:solidFill>
                  <a:srgbClr val="FFFFFF"/>
                </a:solidFill>
                <a:latin typeface="Calibri"/>
                <a:cs typeface="Calibri"/>
              </a:rPr>
              <a:t>Flags</a:t>
            </a:r>
            <a:r>
              <a:rPr dirty="0" sz="2400" spc="-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1224" y="4158832"/>
            <a:ext cx="26365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War </a:t>
            </a:r>
            <a:r>
              <a:rPr dirty="0" sz="2400" spc="50">
                <a:solidFill>
                  <a:srgbClr val="FFFFFF"/>
                </a:solidFill>
                <a:latin typeface="Calibri"/>
                <a:cs typeface="Calibri"/>
              </a:rPr>
              <a:t>Hoop </a:t>
            </a:r>
            <a:r>
              <a:rPr dirty="0" sz="2400" spc="60">
                <a:solidFill>
                  <a:srgbClr val="FFFFFF"/>
                </a:solidFill>
                <a:latin typeface="Calibri"/>
                <a:cs typeface="Calibri"/>
              </a:rPr>
              <a:t>Flash</a:t>
            </a:r>
            <a:r>
              <a:rPr dirty="0" sz="2400" spc="-2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Mob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3925" y="4370150"/>
            <a:ext cx="10922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46175" y="292380"/>
            <a:ext cx="1991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MIRROR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SHIELDS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350" y="2702550"/>
            <a:ext cx="8320405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protesters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police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continue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clash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North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Dakota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$3.7bn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oil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pipeline,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artist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plans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week to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distribute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mirrored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shields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they created, to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inspire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demonstrators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“hold ground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panic”.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also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hope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that,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once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shields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use,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police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reflection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own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shared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humanity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“underneath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their  uniforms—and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realise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side”,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told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Art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Newspaper.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95850" y="488050"/>
            <a:ext cx="69723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5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0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0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r>
              <a:rPr dirty="0" sz="2500" spc="-90" b="0">
                <a:latin typeface="Calibri"/>
                <a:cs typeface="Calibri"/>
              </a:rPr>
              <a:t> </a:t>
            </a:r>
            <a:r>
              <a:rPr dirty="0" sz="2500" spc="25" b="0">
                <a:latin typeface="Calibri"/>
                <a:cs typeface="Calibri"/>
              </a:rPr>
              <a:t>I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5124" y="350825"/>
            <a:ext cx="20974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latin typeface="Arial"/>
                <a:cs typeface="Arial"/>
              </a:rPr>
              <a:t>MNI</a:t>
            </a:r>
            <a:r>
              <a:rPr dirty="0" sz="2800" spc="-95" b="0">
                <a:latin typeface="Arial"/>
                <a:cs typeface="Arial"/>
              </a:rPr>
              <a:t> </a:t>
            </a:r>
            <a:r>
              <a:rPr dirty="0" sz="2800" spc="-5" b="0">
                <a:latin typeface="Arial"/>
                <a:cs typeface="Arial"/>
              </a:rPr>
              <a:t>WICONI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0624" y="4460008"/>
            <a:ext cx="249682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0">
                <a:latin typeface="Arial"/>
                <a:cs typeface="Arial"/>
              </a:rPr>
              <a:t>water protector</a:t>
            </a:r>
            <a:r>
              <a:rPr dirty="0" sz="2400" spc="-85" b="0">
                <a:latin typeface="Arial"/>
                <a:cs typeface="Arial"/>
              </a:rPr>
              <a:t> </a:t>
            </a:r>
            <a:r>
              <a:rPr dirty="0" sz="2400" spc="-5" b="0">
                <a:latin typeface="Arial"/>
                <a:cs typeface="Arial"/>
              </a:rPr>
              <a:t>art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050" y="174101"/>
            <a:ext cx="190055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20" b="0">
                <a:latin typeface="Calibri"/>
                <a:cs typeface="Calibri"/>
              </a:rPr>
              <a:t>SEPK’ </a:t>
            </a:r>
            <a:r>
              <a:rPr dirty="0" sz="2800" spc="70" b="0">
                <a:latin typeface="Calibri"/>
                <a:cs typeface="Calibri"/>
              </a:rPr>
              <a:t>EE’</a:t>
            </a:r>
            <a:r>
              <a:rPr dirty="0" sz="2800" spc="-330" b="0">
                <a:latin typeface="Calibri"/>
                <a:cs typeface="Calibri"/>
              </a:rPr>
              <a:t> </a:t>
            </a:r>
            <a:r>
              <a:rPr dirty="0" sz="2800" b="0">
                <a:latin typeface="Calibri"/>
                <a:cs typeface="Calibri"/>
              </a:rPr>
              <a:t>CA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8050" y="853330"/>
            <a:ext cx="4582160" cy="3700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THANK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YOU,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Hands</a:t>
            </a:r>
            <a:r>
              <a:rPr dirty="0" sz="1800" spc="-18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Up!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889"/>
              </a:spcBef>
            </a:pP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Organizers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and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backstage</a:t>
            </a:r>
            <a:r>
              <a:rPr dirty="0" sz="1800" spc="-22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Warriors</a:t>
            </a:r>
            <a:endParaRPr sz="1800">
              <a:latin typeface="Calibri"/>
              <a:cs typeface="Calibri"/>
            </a:endParaRPr>
          </a:p>
          <a:p>
            <a:pPr marL="469900" marR="1454785">
              <a:lnSpc>
                <a:spcPct val="225700"/>
              </a:lnSpc>
            </a:pP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Indigenous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Designers  </a:t>
            </a:r>
            <a:r>
              <a:rPr dirty="0" sz="1800" spc="-30">
                <a:solidFill>
                  <a:srgbClr val="ADADAD"/>
                </a:solidFill>
                <a:latin typeface="Calibri"/>
                <a:cs typeface="Calibri"/>
              </a:rPr>
              <a:t>Water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Protector </a:t>
            </a:r>
            <a:r>
              <a:rPr dirty="0" sz="1800" spc="10">
                <a:solidFill>
                  <a:srgbClr val="ADADAD"/>
                </a:solidFill>
                <a:latin typeface="Calibri"/>
                <a:cs typeface="Calibri"/>
              </a:rPr>
              <a:t>Artists 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Local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Community</a:t>
            </a:r>
            <a:r>
              <a:rPr dirty="0" sz="1800" spc="-17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Solidarity</a:t>
            </a:r>
            <a:endParaRPr sz="1800">
              <a:latin typeface="Calibri"/>
              <a:cs typeface="Calibri"/>
            </a:endParaRPr>
          </a:p>
          <a:p>
            <a:pPr marL="469900" marR="5080">
              <a:lnSpc>
                <a:spcPct val="149300"/>
              </a:lnSpc>
              <a:spcBef>
                <a:spcPts val="1650"/>
              </a:spcBef>
            </a:pP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Local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Tribes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who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ADADAD"/>
                </a:solidFill>
                <a:latin typeface="Calibri"/>
                <a:cs typeface="Calibri"/>
              </a:rPr>
              <a:t>are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publicly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Opposing</a:t>
            </a: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ADADAD"/>
                </a:solidFill>
                <a:latin typeface="Calibri"/>
                <a:cs typeface="Calibri"/>
              </a:rPr>
              <a:t>the  </a:t>
            </a:r>
            <a:r>
              <a:rPr dirty="0" sz="1800" spc="75">
                <a:solidFill>
                  <a:srgbClr val="ADADAD"/>
                </a:solidFill>
                <a:latin typeface="Calibri"/>
                <a:cs typeface="Calibri"/>
              </a:rPr>
              <a:t>Jordan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Cove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Pipeline</a:t>
            </a:r>
            <a:r>
              <a:rPr dirty="0" sz="1800" spc="-26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Project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37525" y="152400"/>
            <a:ext cx="3629024" cy="4838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6574" y="534385"/>
            <a:ext cx="104838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0" b="0">
                <a:latin typeface="Calibri"/>
                <a:cs typeface="Calibri"/>
              </a:rPr>
              <a:t>Noo’</a:t>
            </a:r>
            <a:r>
              <a:rPr dirty="0" sz="3000" spc="-160" b="0">
                <a:latin typeface="Calibri"/>
                <a:cs typeface="Calibri"/>
              </a:rPr>
              <a:t> </a:t>
            </a:r>
            <a:r>
              <a:rPr dirty="0" sz="3000" spc="75" b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6574" y="1205481"/>
            <a:ext cx="1938020" cy="3385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ADADAD"/>
                </a:solidFill>
                <a:latin typeface="Calibri"/>
                <a:cs typeface="Calibri"/>
              </a:rPr>
              <a:t>MODOCN’ii</a:t>
            </a:r>
            <a:endParaRPr sz="1800">
              <a:latin typeface="Calibri"/>
              <a:cs typeface="Calibri"/>
            </a:endParaRPr>
          </a:p>
          <a:p>
            <a:pPr marL="12700" marR="792480">
              <a:lnSpc>
                <a:spcPct val="187500"/>
              </a:lnSpc>
            </a:pP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MAK’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LAK  </a:t>
            </a:r>
            <a:r>
              <a:rPr dirty="0" sz="1800" spc="-35">
                <a:solidFill>
                  <a:srgbClr val="ADADAD"/>
                </a:solidFill>
                <a:latin typeface="Calibri"/>
                <a:cs typeface="Calibri"/>
              </a:rPr>
              <a:t>TWO</a:t>
            </a:r>
            <a:r>
              <a:rPr dirty="0" sz="1800" spc="-13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SPIRIT 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FATHER 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BROTHER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87500"/>
              </a:lnSpc>
            </a:pP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WATER</a:t>
            </a:r>
            <a:r>
              <a:rPr dirty="0" sz="1800" spc="-1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PROTECTOR 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ARTIST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54575" y="76200"/>
            <a:ext cx="2807495" cy="4991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80626" cy="3352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486362"/>
            <a:ext cx="5031024" cy="1657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51872" y="0"/>
            <a:ext cx="3692127" cy="514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77133" y="335227"/>
            <a:ext cx="0" cy="2260600"/>
          </a:xfrm>
          <a:custGeom>
            <a:avLst/>
            <a:gdLst/>
            <a:ahLst/>
            <a:cxnLst/>
            <a:rect l="l" t="t" r="r" b="b"/>
            <a:pathLst>
              <a:path w="0" h="2260600">
                <a:moveTo>
                  <a:pt x="0" y="2260389"/>
                </a:moveTo>
                <a:lnTo>
                  <a:pt x="0" y="0"/>
                </a:lnTo>
              </a:path>
            </a:pathLst>
          </a:custGeom>
          <a:ln w="286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40591" y="1063149"/>
            <a:ext cx="0" cy="2298700"/>
          </a:xfrm>
          <a:custGeom>
            <a:avLst/>
            <a:gdLst/>
            <a:ahLst/>
            <a:cxnLst/>
            <a:rect l="l" t="t" r="r" b="b"/>
            <a:pathLst>
              <a:path w="0" h="2298700">
                <a:moveTo>
                  <a:pt x="0" y="2298700"/>
                </a:moveTo>
                <a:lnTo>
                  <a:pt x="0" y="0"/>
                </a:lnTo>
              </a:path>
            </a:pathLst>
          </a:custGeom>
          <a:ln w="286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64074" y="0"/>
            <a:ext cx="0" cy="229870"/>
          </a:xfrm>
          <a:custGeom>
            <a:avLst/>
            <a:gdLst/>
            <a:ahLst/>
            <a:cxnLst/>
            <a:rect l="l" t="t" r="r" b="b"/>
            <a:pathLst>
              <a:path w="0" h="229870">
                <a:moveTo>
                  <a:pt x="0" y="0"/>
                </a:moveTo>
                <a:lnTo>
                  <a:pt x="0" y="229870"/>
                </a:lnTo>
              </a:path>
            </a:pathLst>
          </a:custGeom>
          <a:ln w="191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635169" y="0"/>
            <a:ext cx="502920" cy="151257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00" spc="-440">
                <a:solidFill>
                  <a:srgbClr val="A17C54"/>
                </a:solidFill>
                <a:latin typeface="Arial"/>
                <a:cs typeface="Arial"/>
              </a:rPr>
              <a:t>I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Arial"/>
              <a:cs typeface="Arial"/>
            </a:endParaRPr>
          </a:p>
          <a:p>
            <a:pPr marL="395605">
              <a:lnSpc>
                <a:spcPts val="3300"/>
              </a:lnSpc>
            </a:pPr>
            <a:r>
              <a:rPr dirty="0" sz="2800" spc="-265">
                <a:solidFill>
                  <a:srgbClr val="B89569"/>
                </a:solidFill>
                <a:latin typeface="Arial"/>
                <a:cs typeface="Arial"/>
              </a:rPr>
              <a:t>\</a:t>
            </a:r>
            <a:endParaRPr sz="2800">
              <a:latin typeface="Arial"/>
              <a:cs typeface="Arial"/>
            </a:endParaRPr>
          </a:p>
          <a:p>
            <a:pPr marL="433705">
              <a:lnSpc>
                <a:spcPts val="2760"/>
              </a:lnSpc>
            </a:pPr>
            <a:r>
              <a:rPr dirty="0" sz="2350" spc="-215">
                <a:solidFill>
                  <a:srgbClr val="A17C54"/>
                </a:solidFill>
                <a:latin typeface="Arial"/>
                <a:cs typeface="Arial"/>
              </a:rPr>
              <a:t>\</a:t>
            </a:r>
            <a:endParaRPr sz="2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8008" y="2768544"/>
            <a:ext cx="2165985" cy="1281430"/>
          </a:xfrm>
          <a:prstGeom prst="rect">
            <a:avLst/>
          </a:prstGeom>
        </p:spPr>
        <p:txBody>
          <a:bodyPr wrap="square" lIns="0" tIns="215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95"/>
              </a:spcBef>
            </a:pPr>
            <a:r>
              <a:rPr dirty="0" sz="2750" spc="-185" i="1">
                <a:solidFill>
                  <a:srgbClr val="A17C54"/>
                </a:solidFill>
                <a:latin typeface="Arial"/>
                <a:cs typeface="Arial"/>
              </a:rPr>
              <a:t>I</a:t>
            </a:r>
            <a:endParaRPr sz="2750">
              <a:latin typeface="Arial"/>
              <a:cs typeface="Arial"/>
            </a:endParaRPr>
          </a:p>
          <a:p>
            <a:pPr marL="1074420">
              <a:lnSpc>
                <a:spcPct val="100000"/>
              </a:lnSpc>
              <a:spcBef>
                <a:spcPts val="1625"/>
              </a:spcBef>
            </a:pPr>
            <a:r>
              <a:rPr dirty="0" sz="2800" spc="-620">
                <a:solidFill>
                  <a:srgbClr val="4B2613"/>
                </a:solidFill>
                <a:latin typeface="Arial"/>
                <a:cs typeface="Arial"/>
              </a:rPr>
              <a:t>warer</a:t>
            </a:r>
            <a:r>
              <a:rPr dirty="0" sz="2800" spc="-495">
                <a:solidFill>
                  <a:srgbClr val="4B2613"/>
                </a:solidFill>
                <a:latin typeface="Arial"/>
                <a:cs typeface="Arial"/>
              </a:rPr>
              <a:t> </a:t>
            </a:r>
            <a:r>
              <a:rPr dirty="0" sz="2800" spc="-575">
                <a:solidFill>
                  <a:srgbClr val="4B2613"/>
                </a:solidFill>
                <a:latin typeface="Arial"/>
                <a:cs typeface="Arial"/>
              </a:rPr>
              <a:t>isLIFe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6916" y="0"/>
            <a:ext cx="3730228" cy="3735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8210" y="0"/>
            <a:ext cx="8225790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7811" y="0"/>
            <a:ext cx="0" cy="5143500"/>
          </a:xfrm>
          <a:custGeom>
            <a:avLst/>
            <a:gdLst/>
            <a:ahLst/>
            <a:cxnLst/>
            <a:rect l="l" t="t" r="r" b="b"/>
            <a:pathLst>
              <a:path w="0"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286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85839" y="2308279"/>
            <a:ext cx="0" cy="795020"/>
          </a:xfrm>
          <a:custGeom>
            <a:avLst/>
            <a:gdLst/>
            <a:ahLst/>
            <a:cxnLst/>
            <a:rect l="l" t="t" r="r" b="b"/>
            <a:pathLst>
              <a:path w="0" h="795019">
                <a:moveTo>
                  <a:pt x="0" y="794967"/>
                </a:moveTo>
                <a:lnTo>
                  <a:pt x="0" y="0"/>
                </a:lnTo>
              </a:path>
            </a:pathLst>
          </a:custGeom>
          <a:ln w="191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57145" y="4195129"/>
            <a:ext cx="0" cy="651510"/>
          </a:xfrm>
          <a:custGeom>
            <a:avLst/>
            <a:gdLst/>
            <a:ahLst/>
            <a:cxnLst/>
            <a:rect l="l" t="t" r="r" b="b"/>
            <a:pathLst>
              <a:path w="0" h="651510">
                <a:moveTo>
                  <a:pt x="0" y="651298"/>
                </a:moveTo>
                <a:lnTo>
                  <a:pt x="0" y="0"/>
                </a:lnTo>
              </a:path>
            </a:pathLst>
          </a:custGeom>
          <a:ln w="66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48088" y="3792925"/>
            <a:ext cx="110489" cy="4013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450" spc="-15" i="1">
                <a:solidFill>
                  <a:srgbClr val="A37B56"/>
                </a:solidFill>
                <a:latin typeface="Arial"/>
                <a:cs typeface="Arial"/>
              </a:rPr>
              <a:t>I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78803" y="4472957"/>
            <a:ext cx="56959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409">
                <a:solidFill>
                  <a:srgbClr val="724B23"/>
                </a:solidFill>
                <a:latin typeface="Times New Roman"/>
                <a:cs typeface="Times New Roman"/>
              </a:rPr>
              <a:t>---in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7700" y="1165805"/>
            <a:ext cx="1938020" cy="287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MAK’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LAK</a:t>
            </a:r>
            <a:endParaRPr sz="1800">
              <a:latin typeface="Calibri"/>
              <a:cs typeface="Calibri"/>
            </a:endParaRPr>
          </a:p>
          <a:p>
            <a:pPr marL="12700" marR="858519">
              <a:lnSpc>
                <a:spcPct val="187500"/>
              </a:lnSpc>
            </a:pP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MODOC’Nii  </a:t>
            </a:r>
            <a:r>
              <a:rPr dirty="0" sz="1800" spc="80">
                <a:solidFill>
                  <a:srgbClr val="ADADAD"/>
                </a:solidFill>
                <a:latin typeface="Calibri"/>
                <a:cs typeface="Calibri"/>
              </a:rPr>
              <a:t>SISTER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87500"/>
              </a:lnSpc>
            </a:pP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BASKET </a:t>
            </a:r>
            <a:r>
              <a:rPr dirty="0" sz="1800" spc="-30">
                <a:solidFill>
                  <a:srgbClr val="ADADAD"/>
                </a:solidFill>
                <a:latin typeface="Calibri"/>
                <a:cs typeface="Calibri"/>
              </a:rPr>
              <a:t>WEAVER  </a:t>
            </a: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WATER</a:t>
            </a:r>
            <a:r>
              <a:rPr dirty="0" sz="1800" spc="-1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PROTECTOR 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ARTIST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34780" y="0"/>
            <a:ext cx="328434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7700" y="442009"/>
            <a:ext cx="104838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0" b="0">
                <a:latin typeface="Calibri"/>
                <a:cs typeface="Calibri"/>
              </a:rPr>
              <a:t>Noo’</a:t>
            </a:r>
            <a:r>
              <a:rPr dirty="0" sz="3000" spc="-160" b="0">
                <a:latin typeface="Calibri"/>
                <a:cs typeface="Calibri"/>
              </a:rPr>
              <a:t> </a:t>
            </a:r>
            <a:r>
              <a:rPr dirty="0" sz="3000" spc="75" b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7444" y="4006768"/>
            <a:ext cx="1936555" cy="1136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188" y="0"/>
            <a:ext cx="9126811" cy="39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64737" y="3334110"/>
            <a:ext cx="0" cy="695960"/>
          </a:xfrm>
          <a:custGeom>
            <a:avLst/>
            <a:gdLst/>
            <a:ahLst/>
            <a:cxnLst/>
            <a:rect l="l" t="t" r="r" b="b"/>
            <a:pathLst>
              <a:path w="0" h="695960">
                <a:moveTo>
                  <a:pt x="0" y="0"/>
                </a:moveTo>
                <a:lnTo>
                  <a:pt x="0" y="695655"/>
                </a:lnTo>
              </a:path>
            </a:pathLst>
          </a:custGeom>
          <a:ln w="4010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10800000">
            <a:off x="72242" y="284025"/>
            <a:ext cx="138918" cy="133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55"/>
              </a:lnSpc>
            </a:pPr>
            <a:r>
              <a:rPr dirty="0" sz="1050" spc="-80">
                <a:solidFill>
                  <a:srgbClr val="75796B"/>
                </a:solidFill>
                <a:latin typeface="Arial"/>
                <a:cs typeface="Arial"/>
              </a:rPr>
              <a:t>-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9375" y="2927431"/>
            <a:ext cx="3378835" cy="1328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solidFill>
                  <a:srgbClr val="ADADAD"/>
                </a:solidFill>
                <a:latin typeface="Calibri"/>
                <a:cs typeface="Calibri"/>
              </a:rPr>
              <a:t>Water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Protectors </a:t>
            </a:r>
            <a:r>
              <a:rPr dirty="0" sz="1800" spc="-135">
                <a:solidFill>
                  <a:srgbClr val="ADADAD"/>
                </a:solidFill>
                <a:latin typeface="Calibri"/>
                <a:cs typeface="Calibri"/>
              </a:rPr>
              <a:t>&amp;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Broken</a:t>
            </a:r>
            <a:r>
              <a:rPr dirty="0" sz="1800" spc="-13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Treaties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24”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x</a:t>
            </a:r>
            <a:r>
              <a:rPr dirty="0" sz="1800" spc="-9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18”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dirty="0" sz="1800" spc="-20">
                <a:solidFill>
                  <a:srgbClr val="ADADAD"/>
                </a:solidFill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41700" y="132200"/>
            <a:ext cx="3719502" cy="4879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350" y="329825"/>
            <a:ext cx="23768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35" b="0">
                <a:latin typeface="Calibri"/>
                <a:cs typeface="Calibri"/>
              </a:rPr>
              <a:t>HEALING</a:t>
            </a:r>
            <a:r>
              <a:rPr dirty="0" sz="2800" spc="-135" b="0">
                <a:latin typeface="Calibri"/>
                <a:cs typeface="Calibri"/>
              </a:rPr>
              <a:t> </a:t>
            </a:r>
            <a:r>
              <a:rPr dirty="0" sz="2800" spc="70" b="0">
                <a:latin typeface="Calibri"/>
                <a:cs typeface="Calibri"/>
              </a:rPr>
              <a:t>FLAGS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350" y="1328906"/>
            <a:ext cx="3148330" cy="287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solidFill>
                  <a:srgbClr val="ADADAD"/>
                </a:solidFill>
                <a:latin typeface="Calibri"/>
                <a:cs typeface="Calibri"/>
              </a:rPr>
              <a:t>COMMUNITY MAKING</a:t>
            </a:r>
            <a:r>
              <a:rPr dirty="0" sz="1800" spc="-9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TOGETHER</a:t>
            </a:r>
            <a:endParaRPr sz="1800">
              <a:latin typeface="Calibri"/>
              <a:cs typeface="Calibri"/>
            </a:endParaRPr>
          </a:p>
          <a:p>
            <a:pPr marL="12700" marR="241300">
              <a:lnSpc>
                <a:spcPct val="187500"/>
              </a:lnSpc>
            </a:pPr>
            <a:r>
              <a:rPr dirty="0" sz="1800" spc="10">
                <a:solidFill>
                  <a:srgbClr val="ADADAD"/>
                </a:solidFill>
                <a:latin typeface="Calibri"/>
                <a:cs typeface="Calibri"/>
              </a:rPr>
              <a:t>INCOURAGE</a:t>
            </a:r>
            <a:r>
              <a:rPr dirty="0" sz="1800" spc="-11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CONTEMPLATION 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and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EXPRESSION</a:t>
            </a:r>
            <a:endParaRPr sz="1800">
              <a:latin typeface="Calibri"/>
              <a:cs typeface="Calibri"/>
            </a:endParaRPr>
          </a:p>
          <a:p>
            <a:pPr marL="12700" marR="79375">
              <a:lnSpc>
                <a:spcPct val="187500"/>
              </a:lnSpc>
            </a:pP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HANDS-ON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ENGAGEMENT 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GIFTING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+</a:t>
            </a:r>
            <a:r>
              <a:rPr dirty="0" sz="1800" spc="-19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ADADAD"/>
                </a:solidFill>
                <a:latin typeface="Calibri"/>
                <a:cs typeface="Calibri"/>
              </a:rPr>
              <a:t>ACKNOWLEDGEMENT 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SHARING CONVERSATION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+</a:t>
            </a:r>
            <a:r>
              <a:rPr dirty="0" sz="1800" spc="-204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ART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59307" y="0"/>
            <a:ext cx="4578883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2700" y="476860"/>
            <a:ext cx="104838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0" b="0">
                <a:latin typeface="Calibri"/>
                <a:cs typeface="Calibri"/>
              </a:rPr>
              <a:t>Noo’</a:t>
            </a:r>
            <a:r>
              <a:rPr dirty="0" sz="3000" spc="-160" b="0">
                <a:latin typeface="Calibri"/>
                <a:cs typeface="Calibri"/>
              </a:rPr>
              <a:t> </a:t>
            </a:r>
            <a:r>
              <a:rPr dirty="0" sz="3000" spc="75" b="0"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2700" y="1194630"/>
            <a:ext cx="1938020" cy="287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ADADAD"/>
                </a:solidFill>
                <a:latin typeface="Calibri"/>
                <a:cs typeface="Calibri"/>
              </a:rPr>
              <a:t>MODOC’Nii</a:t>
            </a:r>
            <a:endParaRPr sz="1800">
              <a:latin typeface="Calibri"/>
              <a:cs typeface="Calibri"/>
            </a:endParaRPr>
          </a:p>
          <a:p>
            <a:pPr algn="just" marL="12700" marR="1023619">
              <a:lnSpc>
                <a:spcPct val="187500"/>
              </a:lnSpc>
            </a:pPr>
            <a:r>
              <a:rPr dirty="0" sz="1800" spc="-50">
                <a:solidFill>
                  <a:srgbClr val="ADADAD"/>
                </a:solidFill>
                <a:latin typeface="Calibri"/>
                <a:cs typeface="Calibri"/>
              </a:rPr>
              <a:t>MAK’</a:t>
            </a:r>
            <a:r>
              <a:rPr dirty="0" sz="1800" spc="-12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LAK  </a:t>
            </a: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MOTHER  </a:t>
            </a:r>
            <a:r>
              <a:rPr dirty="0" sz="1800" spc="80">
                <a:solidFill>
                  <a:srgbClr val="ADADAD"/>
                </a:solidFill>
                <a:latin typeface="Calibri"/>
                <a:cs typeface="Calibri"/>
              </a:rPr>
              <a:t>SISTER</a:t>
            </a:r>
            <a:endParaRPr sz="1800">
              <a:latin typeface="Calibri"/>
              <a:cs typeface="Calibri"/>
            </a:endParaRPr>
          </a:p>
          <a:p>
            <a:pPr algn="just" marL="12700" marR="5080">
              <a:lnSpc>
                <a:spcPct val="187500"/>
              </a:lnSpc>
            </a:pPr>
            <a:r>
              <a:rPr dirty="0" sz="1800" spc="-10">
                <a:solidFill>
                  <a:srgbClr val="ADADAD"/>
                </a:solidFill>
                <a:latin typeface="Calibri"/>
                <a:cs typeface="Calibri"/>
              </a:rPr>
              <a:t>WATER</a:t>
            </a:r>
            <a:r>
              <a:rPr dirty="0" sz="1800" spc="-1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PROTECTOR 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ARTIST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12525" y="214312"/>
            <a:ext cx="3771900" cy="4714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62451"/>
            <a:ext cx="80930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27265" algn="l"/>
              </a:tabLst>
            </a:pPr>
            <a:r>
              <a:rPr dirty="0" sz="2800" spc="10" b="0">
                <a:latin typeface="Calibri"/>
                <a:cs typeface="Calibri"/>
              </a:rPr>
              <a:t>Workshop</a:t>
            </a:r>
            <a:r>
              <a:rPr dirty="0" sz="2800" spc="-65" b="0">
                <a:latin typeface="Calibri"/>
                <a:cs typeface="Calibri"/>
              </a:rPr>
              <a:t> </a:t>
            </a:r>
            <a:r>
              <a:rPr dirty="0" sz="2800" spc="15" b="0">
                <a:latin typeface="Calibri"/>
                <a:cs typeface="Calibri"/>
              </a:rPr>
              <a:t>Overview	</a:t>
            </a:r>
            <a:r>
              <a:rPr dirty="0" sz="2800" spc="30" b="0">
                <a:latin typeface="Calibri"/>
                <a:cs typeface="Calibri"/>
              </a:rPr>
              <a:t>I</a:t>
            </a:r>
            <a:r>
              <a:rPr dirty="0" sz="2800" spc="-100" b="0">
                <a:latin typeface="Calibri"/>
                <a:cs typeface="Calibri"/>
              </a:rPr>
              <a:t> </a:t>
            </a:r>
            <a:r>
              <a:rPr dirty="0" sz="2800" spc="30" b="0">
                <a:latin typeface="Calibri"/>
                <a:cs typeface="Calibri"/>
              </a:rPr>
              <a:t>I</a:t>
            </a:r>
            <a:r>
              <a:rPr dirty="0" sz="2800" spc="-95" b="0">
                <a:latin typeface="Calibri"/>
                <a:cs typeface="Calibri"/>
              </a:rPr>
              <a:t> </a:t>
            </a:r>
            <a:r>
              <a:rPr dirty="0" sz="2800" spc="30" b="0">
                <a:latin typeface="Calibri"/>
                <a:cs typeface="Calibri"/>
              </a:rPr>
              <a:t>I</a:t>
            </a:r>
            <a:r>
              <a:rPr dirty="0" sz="2800" spc="-100" b="0">
                <a:latin typeface="Calibri"/>
                <a:cs typeface="Calibri"/>
              </a:rPr>
              <a:t> </a:t>
            </a:r>
            <a:r>
              <a:rPr dirty="0" sz="2800" spc="30" b="0">
                <a:latin typeface="Calibri"/>
                <a:cs typeface="Calibri"/>
              </a:rPr>
              <a:t>I</a:t>
            </a:r>
            <a:r>
              <a:rPr dirty="0" sz="2800" spc="-95" b="0">
                <a:latin typeface="Calibri"/>
                <a:cs typeface="Calibri"/>
              </a:rPr>
              <a:t> </a:t>
            </a:r>
            <a:r>
              <a:rPr dirty="0" sz="2800" spc="30" b="0">
                <a:latin typeface="Calibri"/>
                <a:cs typeface="Calibri"/>
              </a:rPr>
              <a:t>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249" y="972376"/>
            <a:ext cx="8269605" cy="3608704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1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10-10:30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am: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Invocation,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Acknowledge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Indigenous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Lands,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Facilitator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Introductions,</a:t>
            </a:r>
            <a:endParaRPr sz="1800">
              <a:latin typeface="Calibri"/>
              <a:cs typeface="Calibri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10:30-11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am: Information presentation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about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Jordan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Cove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pipeline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campaign.</a:t>
            </a:r>
            <a:endParaRPr sz="1800">
              <a:latin typeface="Calibri"/>
              <a:cs typeface="Calibri"/>
            </a:endParaRPr>
          </a:p>
          <a:p>
            <a:pPr marL="379095" marR="238760" indent="-367030">
              <a:lnSpc>
                <a:spcPct val="1493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11-Noon: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Overview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selected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Indigenous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led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artists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practices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reflecting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theme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“Art,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Identity, 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-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Activism”.</a:t>
            </a:r>
            <a:endParaRPr sz="1800">
              <a:latin typeface="Calibri"/>
              <a:cs typeface="Calibri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Noon-2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pm: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Calibri"/>
                <a:cs typeface="Calibri"/>
              </a:rPr>
              <a:t>Lunch</a:t>
            </a:r>
            <a:endParaRPr sz="1800">
              <a:latin typeface="Calibri"/>
              <a:cs typeface="Calibri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2-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pm: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Hands-on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Healing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Flags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workshop.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art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project.</a:t>
            </a:r>
            <a:endParaRPr sz="1800">
              <a:latin typeface="Calibri"/>
              <a:cs typeface="Calibri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4-4:30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pm: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Clean-Up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art</a:t>
            </a:r>
            <a:r>
              <a:rPr dirty="0" sz="1800" spc="-2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projects.</a:t>
            </a:r>
            <a:endParaRPr sz="1800">
              <a:latin typeface="Calibri"/>
              <a:cs typeface="Calibri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4:30-5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pm: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Closing</a:t>
            </a:r>
            <a:endParaRPr sz="1800">
              <a:latin typeface="Calibri"/>
              <a:cs typeface="Calibri"/>
            </a:endParaRPr>
          </a:p>
          <a:p>
            <a:pPr marL="66040">
              <a:lnSpc>
                <a:spcPct val="100000"/>
              </a:lnSpc>
              <a:spcBef>
                <a:spcPts val="1090"/>
              </a:spcBef>
            </a:pPr>
            <a:r>
              <a:rPr dirty="0" sz="1100">
                <a:latin typeface="Arial"/>
                <a:cs typeface="Arial"/>
              </a:rPr>
              <a:t>●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348742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5" b="0">
                <a:latin typeface="Calibri"/>
                <a:cs typeface="Calibri"/>
              </a:rPr>
              <a:t>WAR </a:t>
            </a:r>
            <a:r>
              <a:rPr dirty="0" sz="2800" spc="55" b="0">
                <a:latin typeface="Calibri"/>
                <a:cs typeface="Calibri"/>
              </a:rPr>
              <a:t>HOOP </a:t>
            </a:r>
            <a:r>
              <a:rPr dirty="0" sz="2800" spc="90" b="0">
                <a:latin typeface="Calibri"/>
                <a:cs typeface="Calibri"/>
              </a:rPr>
              <a:t>FLASH</a:t>
            </a:r>
            <a:r>
              <a:rPr dirty="0" sz="2800" spc="-229" b="0">
                <a:latin typeface="Calibri"/>
                <a:cs typeface="Calibri"/>
              </a:rPr>
              <a:t> </a:t>
            </a:r>
            <a:r>
              <a:rPr dirty="0" sz="2800" spc="-80" b="0">
                <a:latin typeface="Calibri"/>
                <a:cs typeface="Calibri"/>
              </a:rPr>
              <a:t>MOB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216355"/>
            <a:ext cx="4585335" cy="287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RECLAIMING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SPACE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CACOPHONY </a:t>
            </a:r>
            <a:r>
              <a:rPr dirty="0" sz="1800" spc="-30">
                <a:solidFill>
                  <a:srgbClr val="ADADAD"/>
                </a:solidFill>
                <a:latin typeface="Calibri"/>
                <a:cs typeface="Calibri"/>
              </a:rPr>
              <a:t>(MAKING</a:t>
            </a:r>
            <a:r>
              <a:rPr dirty="0" sz="1800" spc="-12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SOUND)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87500"/>
              </a:lnSpc>
            </a:pP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CELEBRATING </a:t>
            </a:r>
            <a:r>
              <a:rPr dirty="0" sz="1800" spc="-35">
                <a:solidFill>
                  <a:srgbClr val="ADADAD"/>
                </a:solidFill>
                <a:latin typeface="Calibri"/>
                <a:cs typeface="Calibri"/>
              </a:rPr>
              <a:t>COMMUNITY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SOLIDARITY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+</a:t>
            </a:r>
            <a:r>
              <a:rPr dirty="0" sz="1800" spc="-21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UNITY  </a:t>
            </a:r>
            <a:r>
              <a:rPr dirty="0" sz="1800" spc="55">
                <a:solidFill>
                  <a:srgbClr val="ADADAD"/>
                </a:solidFill>
                <a:latin typeface="Calibri"/>
                <a:cs typeface="Calibri"/>
              </a:rPr>
              <a:t>RESISTANCE </a:t>
            </a:r>
            <a:r>
              <a:rPr dirty="0" sz="1800" spc="10">
                <a:solidFill>
                  <a:srgbClr val="ADADAD"/>
                </a:solidFill>
                <a:latin typeface="Calibri"/>
                <a:cs typeface="Calibri"/>
              </a:rPr>
              <a:t>AGAINST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ERASURE</a:t>
            </a:r>
            <a:r>
              <a:rPr dirty="0" sz="1800" spc="-26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+ </a:t>
            </a: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SILENCE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“</a:t>
            </a:r>
            <a:r>
              <a:rPr dirty="0" sz="1800" spc="15" i="1">
                <a:solidFill>
                  <a:srgbClr val="ADADAD"/>
                </a:solidFill>
                <a:latin typeface="Calibri"/>
                <a:cs typeface="Calibri"/>
              </a:rPr>
              <a:t>Resistance</a:t>
            </a:r>
            <a:r>
              <a:rPr dirty="0" sz="1800" spc="-65" i="1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15" i="1">
                <a:solidFill>
                  <a:srgbClr val="ADADAD"/>
                </a:solidFill>
                <a:latin typeface="Calibri"/>
                <a:cs typeface="Calibri"/>
              </a:rPr>
              <a:t>is</a:t>
            </a:r>
            <a:r>
              <a:rPr dirty="0" sz="1800" spc="-65" i="1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ADADAD"/>
                </a:solidFill>
                <a:latin typeface="Calibri"/>
                <a:cs typeface="Calibri"/>
              </a:rPr>
              <a:t>woven</a:t>
            </a:r>
            <a:r>
              <a:rPr dirty="0" sz="1800" spc="-65" i="1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ADADAD"/>
                </a:solidFill>
                <a:latin typeface="Calibri"/>
                <a:cs typeface="Calibri"/>
              </a:rPr>
              <a:t>into</a:t>
            </a:r>
            <a:r>
              <a:rPr dirty="0" sz="1800" spc="-65" i="1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" i="1">
                <a:solidFill>
                  <a:srgbClr val="ADADAD"/>
                </a:solidFill>
                <a:latin typeface="Calibri"/>
                <a:cs typeface="Calibri"/>
              </a:rPr>
              <a:t>our</a:t>
            </a:r>
            <a:r>
              <a:rPr dirty="0" sz="1800" spc="-65" i="1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" i="1">
                <a:solidFill>
                  <a:srgbClr val="ADADAD"/>
                </a:solidFill>
                <a:latin typeface="Calibri"/>
                <a:cs typeface="Calibri"/>
              </a:rPr>
              <a:t>Existence”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NATALIE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91762" y="0"/>
            <a:ext cx="3432576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75250" y="285750"/>
            <a:ext cx="5553074" cy="4571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34425" y="374531"/>
            <a:ext cx="2093595" cy="4166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25" i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70" i="1">
                <a:solidFill>
                  <a:srgbClr val="FFFFFF"/>
                </a:solidFill>
                <a:latin typeface="Calibri"/>
                <a:cs typeface="Calibri"/>
              </a:rPr>
              <a:t>War </a:t>
            </a:r>
            <a:r>
              <a:rPr dirty="0" sz="1800" spc="10" i="1">
                <a:solidFill>
                  <a:srgbClr val="FFFFFF"/>
                </a:solidFill>
                <a:latin typeface="Calibri"/>
                <a:cs typeface="Calibri"/>
              </a:rPr>
              <a:t>Hoop </a:t>
            </a:r>
            <a:r>
              <a:rPr dirty="0" sz="1800" spc="30" i="1">
                <a:solidFill>
                  <a:srgbClr val="FFFFFF"/>
                </a:solidFill>
                <a:latin typeface="Calibri"/>
                <a:cs typeface="Calibri"/>
              </a:rPr>
              <a:t>calls</a:t>
            </a:r>
            <a:r>
              <a:rPr dirty="0" sz="1800" spc="-1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201399"/>
              </a:lnSpc>
            </a:pPr>
            <a:r>
              <a:rPr dirty="0" sz="1800" i="1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800" spc="-10" i="1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dirty="0" sz="1800" spc="10" i="1">
                <a:solidFill>
                  <a:srgbClr val="FFFFFF"/>
                </a:solidFill>
                <a:latin typeface="Calibri"/>
                <a:cs typeface="Calibri"/>
              </a:rPr>
              <a:t>nothing </a:t>
            </a:r>
            <a:r>
              <a:rPr dirty="0" sz="1800" spc="30" i="1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dirty="0" sz="1800" i="1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dirty="0" sz="1800" spc="15" i="1">
                <a:solidFill>
                  <a:srgbClr val="FFFFFF"/>
                </a:solidFill>
                <a:latin typeface="Calibri"/>
                <a:cs typeface="Calibri"/>
              </a:rPr>
              <a:t>silence, but </a:t>
            </a:r>
            <a:r>
              <a:rPr dirty="0" sz="1800" spc="-5" i="1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800" spc="20" i="1">
                <a:solidFill>
                  <a:srgbClr val="FFFFFF"/>
                </a:solidFill>
                <a:latin typeface="Calibri"/>
                <a:cs typeface="Calibri"/>
              </a:rPr>
              <a:t>has  meaning </a:t>
            </a:r>
            <a:r>
              <a:rPr dirty="0" sz="1800" spc="30" i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29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FFFFFF"/>
                </a:solidFill>
                <a:latin typeface="Calibri"/>
                <a:cs typeface="Calibri"/>
              </a:rPr>
              <a:t>intent. </a:t>
            </a:r>
            <a:r>
              <a:rPr dirty="0" sz="1800" spc="-10" i="1">
                <a:solidFill>
                  <a:srgbClr val="FFFFFF"/>
                </a:solidFill>
                <a:latin typeface="Calibri"/>
                <a:cs typeface="Calibri"/>
              </a:rPr>
              <a:t>It  </a:t>
            </a:r>
            <a:r>
              <a:rPr dirty="0" sz="1800" spc="15" i="1">
                <a:solidFill>
                  <a:srgbClr val="FFFFFF"/>
                </a:solidFill>
                <a:latin typeface="Calibri"/>
                <a:cs typeface="Calibri"/>
              </a:rPr>
              <a:t>is heard </a:t>
            </a:r>
            <a:r>
              <a:rPr dirty="0" sz="1800" spc="30" i="1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10" i="1">
                <a:solidFill>
                  <a:srgbClr val="FFFFFF"/>
                </a:solidFill>
                <a:latin typeface="Calibri"/>
                <a:cs typeface="Calibri"/>
              </a:rPr>
              <a:t>fades  </a:t>
            </a:r>
            <a:r>
              <a:rPr dirty="0" sz="1800" spc="20" i="1">
                <a:solidFill>
                  <a:srgbClr val="FFFFFF"/>
                </a:solidFill>
                <a:latin typeface="Calibri"/>
                <a:cs typeface="Calibri"/>
              </a:rPr>
              <a:t>again. </a:t>
            </a:r>
            <a:r>
              <a:rPr dirty="0" sz="1800" spc="-10" i="1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 sz="1800" spc="15" i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-2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i="1">
                <a:solidFill>
                  <a:srgbClr val="FFFFFF"/>
                </a:solidFill>
                <a:latin typeface="Calibri"/>
                <a:cs typeface="Calibri"/>
              </a:rPr>
              <a:t>responsive.  </a:t>
            </a:r>
            <a:r>
              <a:rPr dirty="0" sz="1800" spc="15" i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35" i="1">
                <a:solidFill>
                  <a:srgbClr val="FFFFFF"/>
                </a:solidFill>
                <a:latin typeface="Calibri"/>
                <a:cs typeface="Calibri"/>
              </a:rPr>
              <a:t>call </a:t>
            </a:r>
            <a:r>
              <a:rPr dirty="0" sz="1800" spc="5" i="1">
                <a:solidFill>
                  <a:srgbClr val="FFFFFF"/>
                </a:solidFill>
                <a:latin typeface="Calibri"/>
                <a:cs typeface="Calibri"/>
              </a:rPr>
              <a:t>exists </a:t>
            </a:r>
            <a:r>
              <a:rPr dirty="0" sz="1800" spc="15" i="1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dirty="0" sz="1800" i="1">
                <a:solidFill>
                  <a:srgbClr val="FFFFFF"/>
                </a:solidFill>
                <a:latin typeface="Calibri"/>
                <a:cs typeface="Calibri"/>
              </a:rPr>
              <a:t>memory.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6554" y="340700"/>
            <a:ext cx="28213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5" b="0">
                <a:latin typeface="Calibri"/>
                <a:cs typeface="Calibri"/>
              </a:rPr>
              <a:t>FRAMES </a:t>
            </a:r>
            <a:r>
              <a:rPr dirty="0" sz="2800" spc="50" b="0">
                <a:latin typeface="Calibri"/>
                <a:cs typeface="Calibri"/>
              </a:rPr>
              <a:t>OF</a:t>
            </a:r>
            <a:r>
              <a:rPr dirty="0" sz="2800" spc="-245" b="0">
                <a:latin typeface="Calibri"/>
                <a:cs typeface="Calibri"/>
              </a:rPr>
              <a:t> </a:t>
            </a:r>
            <a:r>
              <a:rPr dirty="0" sz="2800" spc="85" b="0">
                <a:latin typeface="Calibri"/>
                <a:cs typeface="Calibri"/>
              </a:rPr>
              <a:t>FOCUS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013555"/>
            <a:ext cx="8189595" cy="3700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INDIGENOUS </a:t>
            </a:r>
            <a:r>
              <a:rPr dirty="0" sz="1800" spc="60">
                <a:solidFill>
                  <a:srgbClr val="ADADAD"/>
                </a:solidFill>
                <a:latin typeface="Calibri"/>
                <a:cs typeface="Calibri"/>
              </a:rPr>
              <a:t>LED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+</a:t>
            </a:r>
            <a:r>
              <a:rPr dirty="0" sz="1800" spc="-2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CENTERED</a:t>
            </a:r>
            <a:endParaRPr sz="1800">
              <a:latin typeface="Calibri"/>
              <a:cs typeface="Calibri"/>
            </a:endParaRPr>
          </a:p>
          <a:p>
            <a:pPr marL="12700" marR="2210435">
              <a:lnSpc>
                <a:spcPct val="187500"/>
              </a:lnSpc>
            </a:pPr>
            <a:r>
              <a:rPr dirty="0" sz="1800" spc="80">
                <a:solidFill>
                  <a:srgbClr val="ADADAD"/>
                </a:solidFill>
                <a:latin typeface="Calibri"/>
                <a:cs typeface="Calibri"/>
              </a:rPr>
              <a:t>RESPECT</a:t>
            </a:r>
            <a:r>
              <a:rPr dirty="0" sz="1800" spc="-24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INDIGENOUS </a:t>
            </a:r>
            <a:r>
              <a:rPr dirty="0" sz="1800" spc="-30">
                <a:solidFill>
                  <a:srgbClr val="ADADAD"/>
                </a:solidFill>
                <a:latin typeface="Calibri"/>
                <a:cs typeface="Calibri"/>
              </a:rPr>
              <a:t>PARADIGM </a:t>
            </a:r>
            <a:r>
              <a:rPr dirty="0" sz="1800" spc="-5">
                <a:solidFill>
                  <a:srgbClr val="ADADAD"/>
                </a:solidFill>
                <a:latin typeface="Calibri"/>
                <a:cs typeface="Calibri"/>
              </a:rPr>
              <a:t>+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INDIGENOUS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KNOWLEDGE 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ACCOMPLICES NOT</a:t>
            </a:r>
            <a:r>
              <a:rPr dirty="0" sz="1800" spc="-1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ALLIES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14599"/>
              </a:lnSpc>
              <a:spcBef>
                <a:spcPts val="1575"/>
              </a:spcBef>
              <a:tabLst>
                <a:tab pos="2419985" algn="l"/>
                <a:tab pos="4444365" algn="l"/>
              </a:tabLst>
            </a:pP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DO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NOT </a:t>
            </a: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STEAL</a:t>
            </a:r>
            <a:r>
              <a:rPr dirty="0" sz="1800" spc="-17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(a.k.a.</a:t>
            </a:r>
            <a:r>
              <a:rPr dirty="0" sz="1800" spc="-4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ADADAD"/>
                </a:solidFill>
                <a:latin typeface="Calibri"/>
                <a:cs typeface="Calibri"/>
              </a:rPr>
              <a:t>“</a:t>
            </a:r>
            <a:r>
              <a:rPr dirty="0" u="sng" sz="1800" spc="10">
                <a:solidFill>
                  <a:srgbClr val="ADADAD"/>
                </a:solidFill>
                <a:uFill>
                  <a:solidFill>
                    <a:srgbClr val="ACACAC"/>
                  </a:solidFill>
                </a:uFill>
                <a:latin typeface="Calibri"/>
                <a:cs typeface="Calibri"/>
              </a:rPr>
              <a:t> 	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insert</a:t>
            </a:r>
            <a:r>
              <a:rPr dirty="0" sz="1800" spc="-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culture</a:t>
            </a:r>
            <a:r>
              <a:rPr dirty="0" sz="1800" spc="-3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ADADAD"/>
                </a:solidFill>
                <a:latin typeface="Calibri"/>
                <a:cs typeface="Calibri"/>
              </a:rPr>
              <a:t>here</a:t>
            </a:r>
            <a:r>
              <a:rPr dirty="0" u="sng" sz="1800" spc="5">
                <a:solidFill>
                  <a:srgbClr val="ADADAD"/>
                </a:solidFill>
                <a:uFill>
                  <a:solidFill>
                    <a:srgbClr val="ACACAC"/>
                  </a:solidFill>
                </a:uFill>
                <a:latin typeface="Calibri"/>
                <a:cs typeface="Calibri"/>
              </a:rPr>
              <a:t> 	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inspired”)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CULTURAL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ART</a:t>
            </a:r>
            <a:r>
              <a:rPr dirty="0" sz="1800" spc="-30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FORMS </a:t>
            </a:r>
            <a:r>
              <a:rPr dirty="0" sz="1800" spc="40">
                <a:solidFill>
                  <a:srgbClr val="ADADAD"/>
                </a:solidFill>
                <a:latin typeface="Calibri"/>
                <a:cs typeface="Calibri"/>
              </a:rPr>
              <a:t>THAT 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ARE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NOT</a:t>
            </a:r>
            <a:r>
              <a:rPr dirty="0" sz="1800" spc="-12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YOURS</a:t>
            </a:r>
            <a:endParaRPr sz="1800">
              <a:latin typeface="Calibri"/>
              <a:cs typeface="Calibri"/>
            </a:endParaRPr>
          </a:p>
          <a:p>
            <a:pPr marL="12700" marR="5891530">
              <a:lnSpc>
                <a:spcPct val="187500"/>
              </a:lnSpc>
            </a:pPr>
            <a:r>
              <a:rPr dirty="0" sz="1800" spc="-40">
                <a:solidFill>
                  <a:srgbClr val="ADADAD"/>
                </a:solidFill>
                <a:latin typeface="Calibri"/>
                <a:cs typeface="Calibri"/>
              </a:rPr>
              <a:t>WAIT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TO </a:t>
            </a:r>
            <a:r>
              <a:rPr dirty="0" sz="1800" spc="70">
                <a:solidFill>
                  <a:srgbClr val="ADADAD"/>
                </a:solidFill>
                <a:latin typeface="Calibri"/>
                <a:cs typeface="Calibri"/>
              </a:rPr>
              <a:t>BE </a:t>
            </a:r>
            <a:r>
              <a:rPr dirty="0" sz="1800" spc="15">
                <a:solidFill>
                  <a:srgbClr val="ADADAD"/>
                </a:solidFill>
                <a:latin typeface="Calibri"/>
                <a:cs typeface="Calibri"/>
              </a:rPr>
              <a:t>INVITED  </a:t>
            </a:r>
            <a:r>
              <a:rPr dirty="0" sz="1800">
                <a:solidFill>
                  <a:srgbClr val="ADADAD"/>
                </a:solidFill>
                <a:latin typeface="Calibri"/>
                <a:cs typeface="Calibri"/>
              </a:rPr>
              <a:t>POWER </a:t>
            </a:r>
            <a:r>
              <a:rPr dirty="0" sz="1800" spc="45">
                <a:solidFill>
                  <a:srgbClr val="ADADAD"/>
                </a:solidFill>
                <a:latin typeface="Calibri"/>
                <a:cs typeface="Calibri"/>
              </a:rPr>
              <a:t>TO </a:t>
            </a:r>
            <a:r>
              <a:rPr dirty="0" sz="1800" spc="65">
                <a:solidFill>
                  <a:srgbClr val="ADADAD"/>
                </a:solidFill>
                <a:latin typeface="Calibri"/>
                <a:cs typeface="Calibri"/>
              </a:rPr>
              <a:t>THE</a:t>
            </a:r>
            <a:r>
              <a:rPr dirty="0" sz="1800" spc="-240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70">
                <a:solidFill>
                  <a:srgbClr val="ADADAD"/>
                </a:solidFill>
                <a:latin typeface="Calibri"/>
                <a:cs typeface="Calibri"/>
              </a:rPr>
              <a:t>PEOPLE  </a:t>
            </a:r>
            <a:r>
              <a:rPr dirty="0" sz="1800" spc="20">
                <a:solidFill>
                  <a:srgbClr val="ADADAD"/>
                </a:solidFill>
                <a:latin typeface="Calibri"/>
                <a:cs typeface="Calibri"/>
              </a:rPr>
              <a:t>LOVE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1283958"/>
            <a:ext cx="338709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0" b="0">
                <a:latin typeface="Calibri"/>
                <a:cs typeface="Calibri"/>
              </a:rPr>
              <a:t>Ho</a:t>
            </a:r>
            <a:r>
              <a:rPr dirty="0" sz="2400" spc="-80" b="0">
                <a:latin typeface="Calibri"/>
                <a:cs typeface="Calibri"/>
              </a:rPr>
              <a:t> </a:t>
            </a:r>
            <a:r>
              <a:rPr dirty="0" sz="2400" spc="25" b="0">
                <a:latin typeface="Calibri"/>
                <a:cs typeface="Calibri"/>
              </a:rPr>
              <a:t>win-á,</a:t>
            </a:r>
            <a:r>
              <a:rPr dirty="0" sz="2400" spc="-80" b="0">
                <a:latin typeface="Calibri"/>
                <a:cs typeface="Calibri"/>
              </a:rPr>
              <a:t> </a:t>
            </a:r>
            <a:r>
              <a:rPr dirty="0" sz="2400" spc="60" b="0">
                <a:latin typeface="Calibri"/>
                <a:cs typeface="Calibri"/>
              </a:rPr>
              <a:t>a</a:t>
            </a:r>
            <a:r>
              <a:rPr dirty="0" sz="2400" spc="-80" b="0">
                <a:latin typeface="Calibri"/>
                <a:cs typeface="Calibri"/>
              </a:rPr>
              <a:t> </a:t>
            </a:r>
            <a:r>
              <a:rPr dirty="0" sz="2400" spc="30" b="0">
                <a:latin typeface="Calibri"/>
                <a:cs typeface="Calibri"/>
              </a:rPr>
              <a:t>win-a-win</a:t>
            </a:r>
            <a:r>
              <a:rPr dirty="0" sz="2400" spc="-80" b="0">
                <a:latin typeface="Calibri"/>
                <a:cs typeface="Calibri"/>
              </a:rPr>
              <a:t> </a:t>
            </a:r>
            <a:r>
              <a:rPr dirty="0" sz="2400" spc="15" b="0">
                <a:latin typeface="Calibri"/>
                <a:cs typeface="Calibri"/>
              </a:rPr>
              <a:t>ee-á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408430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Ho </a:t>
            </a:r>
            <a:r>
              <a:rPr dirty="0" spc="30"/>
              <a:t>win-á, </a:t>
            </a:r>
            <a:r>
              <a:rPr dirty="0" spc="70"/>
              <a:t>a</a:t>
            </a:r>
            <a:r>
              <a:rPr dirty="0" spc="-434"/>
              <a:t> </a:t>
            </a:r>
            <a:r>
              <a:rPr dirty="0" spc="35"/>
              <a:t>win-a-win </a:t>
            </a:r>
            <a:r>
              <a:rPr dirty="0" spc="15"/>
              <a:t>ee-á</a:t>
            </a:r>
          </a:p>
          <a:p>
            <a:pPr marL="1395730">
              <a:lnSpc>
                <a:spcPct val="100000"/>
              </a:lnSpc>
              <a:spcBef>
                <a:spcPts val="25"/>
              </a:spcBef>
            </a:pPr>
            <a:endParaRPr sz="3400"/>
          </a:p>
          <a:p>
            <a:pPr marL="2734945">
              <a:lnSpc>
                <a:spcPct val="100000"/>
              </a:lnSpc>
            </a:pPr>
            <a:r>
              <a:rPr dirty="0" spc="40"/>
              <a:t>HÕ winn-aá, </a:t>
            </a:r>
            <a:r>
              <a:rPr dirty="0" spc="70"/>
              <a:t>a</a:t>
            </a:r>
            <a:r>
              <a:rPr dirty="0" spc="-465"/>
              <a:t> </a:t>
            </a:r>
            <a:r>
              <a:rPr dirty="0" spc="35"/>
              <a:t>win-a-win </a:t>
            </a:r>
            <a:r>
              <a:rPr dirty="0" spc="25"/>
              <a:t>ee-aá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9074" y="1955537"/>
            <a:ext cx="41992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89480" algn="l"/>
                <a:tab pos="3102610" algn="l"/>
              </a:tabLst>
            </a:pPr>
            <a:r>
              <a:rPr dirty="0" sz="3600" spc="-375" b="0">
                <a:latin typeface="Calibri"/>
                <a:cs typeface="Calibri"/>
              </a:rPr>
              <a:t>W  </a:t>
            </a:r>
            <a:r>
              <a:rPr dirty="0" sz="3600" spc="-125" b="0">
                <a:latin typeface="Calibri"/>
                <a:cs typeface="Calibri"/>
              </a:rPr>
              <a:t>A </a:t>
            </a:r>
            <a:r>
              <a:rPr dirty="0" sz="3600" spc="175" b="0">
                <a:latin typeface="Calibri"/>
                <a:cs typeface="Calibri"/>
              </a:rPr>
              <a:t>T</a:t>
            </a:r>
            <a:r>
              <a:rPr dirty="0" sz="3600" spc="-220" b="0">
                <a:latin typeface="Calibri"/>
                <a:cs typeface="Calibri"/>
              </a:rPr>
              <a:t> </a:t>
            </a:r>
            <a:r>
              <a:rPr dirty="0" sz="3600" spc="135" b="0">
                <a:latin typeface="Calibri"/>
                <a:cs typeface="Calibri"/>
              </a:rPr>
              <a:t>E</a:t>
            </a:r>
            <a:r>
              <a:rPr dirty="0" sz="3600" spc="-95" b="0">
                <a:latin typeface="Calibri"/>
                <a:cs typeface="Calibri"/>
              </a:rPr>
              <a:t> </a:t>
            </a:r>
            <a:r>
              <a:rPr dirty="0" sz="3600" spc="90" b="0">
                <a:latin typeface="Calibri"/>
                <a:cs typeface="Calibri"/>
              </a:rPr>
              <a:t>R	</a:t>
            </a:r>
            <a:r>
              <a:rPr dirty="0" sz="3600" spc="35" b="0">
                <a:latin typeface="Calibri"/>
                <a:cs typeface="Calibri"/>
              </a:rPr>
              <a:t>I</a:t>
            </a:r>
            <a:r>
              <a:rPr dirty="0" sz="3600" spc="-95" b="0">
                <a:latin typeface="Calibri"/>
                <a:cs typeface="Calibri"/>
              </a:rPr>
              <a:t> </a:t>
            </a:r>
            <a:r>
              <a:rPr dirty="0" sz="3600" spc="265" b="0">
                <a:latin typeface="Calibri"/>
                <a:cs typeface="Calibri"/>
              </a:rPr>
              <a:t>S	</a:t>
            </a:r>
            <a:r>
              <a:rPr dirty="0" sz="3600" spc="235" b="0">
                <a:latin typeface="Calibri"/>
                <a:cs typeface="Calibri"/>
              </a:rPr>
              <a:t>L</a:t>
            </a:r>
            <a:r>
              <a:rPr dirty="0" sz="3600" spc="-520" b="0">
                <a:latin typeface="Calibri"/>
                <a:cs typeface="Calibri"/>
              </a:rPr>
              <a:t> </a:t>
            </a:r>
            <a:r>
              <a:rPr dirty="0" sz="3600" spc="35" b="0">
                <a:latin typeface="Calibri"/>
                <a:cs typeface="Calibri"/>
              </a:rPr>
              <a:t>I </a:t>
            </a:r>
            <a:r>
              <a:rPr dirty="0" sz="3600" spc="120" b="0">
                <a:latin typeface="Calibri"/>
                <a:cs typeface="Calibri"/>
              </a:rPr>
              <a:t>F </a:t>
            </a:r>
            <a:r>
              <a:rPr dirty="0" sz="3600" spc="135" b="0"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800" y="491926"/>
            <a:ext cx="109283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75" b="0">
                <a:latin typeface="Calibri"/>
                <a:cs typeface="Calibri"/>
              </a:rPr>
              <a:t>LUNCH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100" y="3166656"/>
            <a:ext cx="2313940" cy="1328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ADADAD"/>
                </a:solidFill>
                <a:latin typeface="Calibri"/>
                <a:cs typeface="Calibri"/>
              </a:rPr>
              <a:t>2</a:t>
            </a:r>
            <a:r>
              <a:rPr dirty="0" sz="1800" spc="-5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87500"/>
              </a:lnSpc>
            </a:pPr>
            <a:r>
              <a:rPr dirty="0" sz="1800" spc="30">
                <a:solidFill>
                  <a:srgbClr val="ADADAD"/>
                </a:solidFill>
                <a:latin typeface="Calibri"/>
                <a:cs typeface="Calibri"/>
              </a:rPr>
              <a:t>Regroup </a:t>
            </a:r>
            <a:r>
              <a:rPr dirty="0" sz="1800" spc="25">
                <a:solidFill>
                  <a:srgbClr val="ADADAD"/>
                </a:solidFill>
                <a:latin typeface="Calibri"/>
                <a:cs typeface="Calibri"/>
              </a:rPr>
              <a:t>at </a:t>
            </a:r>
            <a:r>
              <a:rPr dirty="0" sz="1800" spc="-20">
                <a:solidFill>
                  <a:srgbClr val="ADADAD"/>
                </a:solidFill>
                <a:latin typeface="Calibri"/>
                <a:cs typeface="Calibri"/>
              </a:rPr>
              <a:t>2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pm  </a:t>
            </a:r>
            <a:r>
              <a:rPr dirty="0" sz="1800" spc="35">
                <a:solidFill>
                  <a:srgbClr val="ADADAD"/>
                </a:solidFill>
                <a:latin typeface="Calibri"/>
                <a:cs typeface="Calibri"/>
              </a:rPr>
              <a:t>Healing </a:t>
            </a:r>
            <a:r>
              <a:rPr dirty="0" sz="1800" spc="50">
                <a:solidFill>
                  <a:srgbClr val="ADADAD"/>
                </a:solidFill>
                <a:latin typeface="Calibri"/>
                <a:cs typeface="Calibri"/>
              </a:rPr>
              <a:t>Flags</a:t>
            </a:r>
            <a:r>
              <a:rPr dirty="0" sz="1800" spc="-165">
                <a:solidFill>
                  <a:srgbClr val="ADADAD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ADADAD"/>
                </a:solidFill>
                <a:latin typeface="Calibri"/>
                <a:cs typeface="Calibri"/>
              </a:rPr>
              <a:t>Workshop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09628" y="0"/>
            <a:ext cx="3428142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90650" y="4257926"/>
            <a:ext cx="266890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M O D O C N ’ i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3033" y="4308726"/>
            <a:ext cx="2256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CCCCCC"/>
                </a:solidFill>
                <a:latin typeface="Arial"/>
                <a:cs typeface="Arial"/>
              </a:rPr>
              <a:t>STRONG</a:t>
            </a:r>
            <a:r>
              <a:rPr dirty="0" sz="2400" spc="-90">
                <a:solidFill>
                  <a:srgbClr val="CCCCCC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CCCCCC"/>
                </a:solidFill>
                <a:latin typeface="Arial"/>
                <a:cs typeface="Arial"/>
              </a:rPr>
              <a:t>HOLD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7862" y="0"/>
            <a:ext cx="3505835" cy="3029585"/>
          </a:xfrm>
          <a:prstGeom prst="rect"/>
        </p:spPr>
        <p:txBody>
          <a:bodyPr wrap="square" lIns="0" tIns="7454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870"/>
              </a:spcBef>
            </a:pPr>
            <a:r>
              <a:rPr dirty="0" sz="11500" spc="-680" b="0">
                <a:latin typeface="Lucida Sans"/>
                <a:cs typeface="Lucida Sans"/>
              </a:rPr>
              <a:t>NO</a:t>
            </a:r>
            <a:endParaRPr sz="115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 sz="2400" spc="-65" b="0">
                <a:latin typeface="Lucida Sans"/>
                <a:cs typeface="Lucida Sans"/>
              </a:rPr>
              <a:t>pacific </a:t>
            </a:r>
            <a:r>
              <a:rPr dirty="0" sz="2400" spc="-100" b="0">
                <a:latin typeface="Lucida Sans"/>
                <a:cs typeface="Lucida Sans"/>
              </a:rPr>
              <a:t>connector</a:t>
            </a:r>
            <a:r>
              <a:rPr dirty="0" sz="2400" spc="-330" b="0">
                <a:latin typeface="Lucida Sans"/>
                <a:cs typeface="Lucida Sans"/>
              </a:rPr>
              <a:t> </a:t>
            </a:r>
            <a:r>
              <a:rPr dirty="0" sz="2400" spc="-125" b="0">
                <a:latin typeface="Lucida Sans"/>
                <a:cs typeface="Lucida Sans"/>
              </a:rPr>
              <a:t>pipeline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42324" y="3102205"/>
            <a:ext cx="9931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4">
                <a:solidFill>
                  <a:srgbClr val="FFFFFF"/>
                </a:solidFill>
                <a:latin typeface="Lucida Sans"/>
                <a:cs typeface="Lucida Sans"/>
              </a:rPr>
              <a:t>through...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7138" y="3829534"/>
            <a:ext cx="691705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5">
                <a:solidFill>
                  <a:srgbClr val="FFFFFF"/>
                </a:solidFill>
                <a:latin typeface="Lucida Sans"/>
                <a:cs typeface="Lucida Sans"/>
              </a:rPr>
              <a:t>ANCESTRAL </a:t>
            </a:r>
            <a:r>
              <a:rPr dirty="0" sz="3000" spc="-95">
                <a:solidFill>
                  <a:srgbClr val="FFFFFF"/>
                </a:solidFill>
                <a:latin typeface="Lucida Sans"/>
                <a:cs typeface="Lucida Sans"/>
              </a:rPr>
              <a:t>INDIGENOUS </a:t>
            </a:r>
            <a:r>
              <a:rPr dirty="0" sz="3000" spc="-65">
                <a:solidFill>
                  <a:srgbClr val="FFFFFF"/>
                </a:solidFill>
                <a:latin typeface="Lucida Sans"/>
                <a:cs typeface="Lucida Sans"/>
              </a:rPr>
              <a:t>HOME</a:t>
            </a:r>
            <a:r>
              <a:rPr dirty="0" sz="3000" spc="-50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Lucida Sans"/>
                <a:cs typeface="Lucida Sans"/>
              </a:rPr>
              <a:t>LANDS</a:t>
            </a:r>
            <a:endParaRPr sz="30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2385" y="852580"/>
            <a:ext cx="3751579" cy="1778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0" b="0">
                <a:latin typeface="Arial"/>
                <a:cs typeface="Arial"/>
              </a:rPr>
              <a:t>Y E</a:t>
            </a:r>
            <a:r>
              <a:rPr dirty="0" sz="11500" spc="-170" b="0">
                <a:latin typeface="Arial"/>
                <a:cs typeface="Arial"/>
              </a:rPr>
              <a:t> </a:t>
            </a:r>
            <a:r>
              <a:rPr dirty="0" sz="11500" b="0">
                <a:latin typeface="Arial"/>
                <a:cs typeface="Arial"/>
              </a:rPr>
              <a:t>S</a:t>
            </a:r>
            <a:endParaRPr sz="11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82255" y="3085451"/>
            <a:ext cx="5378450" cy="1309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0655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ADADAD"/>
                </a:solidFill>
                <a:latin typeface="Arial"/>
                <a:cs typeface="Arial"/>
              </a:rPr>
              <a:t>INDIGENOUS LED</a:t>
            </a:r>
            <a:r>
              <a:rPr dirty="0" sz="2800" spc="-60">
                <a:solidFill>
                  <a:srgbClr val="ADADAD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ADADAD"/>
                </a:solidFill>
                <a:latin typeface="Arial"/>
                <a:cs typeface="Arial"/>
              </a:rPr>
              <a:t>DREAMING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ADADAD"/>
                </a:solidFill>
                <a:latin typeface="Arial"/>
                <a:cs typeface="Arial"/>
              </a:rPr>
              <a:t>COLLECTIVE</a:t>
            </a:r>
            <a:r>
              <a:rPr dirty="0" sz="2800" spc="-85">
                <a:solidFill>
                  <a:srgbClr val="ADADAD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ADADAD"/>
                </a:solidFill>
                <a:latin typeface="Arial"/>
                <a:cs typeface="Arial"/>
              </a:rPr>
              <a:t>REMEMBERANCE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2020-07-04T01:52:30Z</dcterms:created>
  <dcterms:modified xsi:type="dcterms:W3CDTF">2020-07-04T01:52:30Z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