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24"/>
    <p:restoredTop sz="94658"/>
  </p:normalViewPr>
  <p:slideViewPr>
    <p:cSldViewPr snapToGrid="0" snapToObjects="1">
      <p:cViewPr>
        <p:scale>
          <a:sx n="110" d="100"/>
          <a:sy n="110" d="100"/>
        </p:scale>
        <p:origin x="888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F0A17-8B11-784D-934C-0EAFEEEC71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503BD2-3954-ED42-A40A-69C177ADF1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28F37-0B0B-CF4B-8438-F2F8E0C1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8D40E6-4C3B-8646-831C-3862C7557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9445D-F611-904A-BE7E-BF5840757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25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1B932-0ECB-4043-BB61-CDDE1022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E0C59C-385F-F940-BAAA-28B974925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38BE1A-97B8-1C43-9E31-9FAA86710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C61BAE-FC95-DE45-9DBE-F27B4085E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A5582C-88D2-4D4C-8BAB-341C5AD4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4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AA7057-94AF-B045-8B28-FAC33DE03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38BB2-ACE9-0E4B-8723-3D5F68A162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365BC-C702-5047-BC8C-803BFBE46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02D7E-9E8F-534F-96F6-D3B65B079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55140-7449-7841-B5B0-06F8A1292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88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7F082-079F-E547-BBA9-61DB0851A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7E4A7-165E-AB43-967E-012E255FA6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D2727-C86C-044D-800B-0E5443824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E5BD-B9D9-8A4A-8DCF-E4850A51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5B30CB-1C0D-7643-9A14-49207A29E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14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1E98A-EA30-464B-B15B-77F104973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AE6B8-C841-7749-9AD0-0CDBBB1B8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19C7D-62B9-2447-BE59-B2909CC6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DF442-643C-7342-88AE-83A876C1E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DAD4CC-49F5-AF48-BE43-0728EC9FB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39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CA855-395D-E64F-A1C0-A9B6C2B81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90B5D-0583-1F4E-B46D-6E5EBFF0E8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B6C0BE-4DE6-CB4B-930E-DFB6536065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C8812-5590-9A47-8B81-143975614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9491B4-86B0-8243-8CAA-4046BB17F6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DEB71F-9518-0142-B872-0A6CB6C29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2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C1961-74F1-6A47-ADB9-7C92312FF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48AB8F-015B-6F4D-B15C-A85FD0CC12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23B6A6-1103-714B-9551-318CD5CFAB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2D88DA-AA87-8046-98A4-3760DC3A3E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347E6D-54C8-2D45-B58A-A0A9FF6241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03BA3C9-47B4-924B-B4AE-A3B47B7CC5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889E79-9C51-B24A-A841-30E1428F0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1B77AB-95CE-D14C-85EF-3FA14A36C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7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A8A918-E4CD-9347-B80A-BFC59B84E6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6204B8-3251-D545-943B-8E5754835B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5DFC5E1-68B2-6B42-84F0-FB1CA6525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E637EA-D52F-E44A-8A91-E952B37BA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97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85334E-1EEB-534C-9B7F-086071743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30749D-5B1A-8740-A97C-3955E5197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7B822F-541E-F947-90DD-A9C7D385E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45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FFAB8-18A9-334D-B620-1BFF2CEE8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88056-33D5-214D-A520-7E5B276905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425706-4493-C94D-8895-05D87AAD47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0EF5E6-90B2-C442-B27A-6DD6499DD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834CE2-6B7B-3146-9A5B-AF704439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6C0DE1-B70C-CD46-9AAB-B0BB06028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652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24BE7B-E1DF-384D-B6A2-3B69443139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6E1248-4FCB-6C44-BE00-6281F162B0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9E98D-4A90-6842-9F3C-CA135398B7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DCFC8E-9465-D141-A6A0-83EFA8DD6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833552-0883-D34A-93DC-73EF763D7C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A25350-9594-E147-B5D3-513C46C37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0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1EB49-239B-5242-8AA3-700A5D6B4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8DFBB-037B-A440-9628-2C40E9925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A67855-05DA-5E4A-BCF4-2AEF993BC8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EB9F90-BBF1-AA41-A496-ED876B4D53C1}" type="datetimeFigureOut">
              <a:rPr lang="en-US" smtClean="0"/>
              <a:t>6/24/20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DE763-73B9-3048-9DEF-6E4C63AAAC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29F9E1-9668-EE4B-AF50-8233D2585B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E11ED-2688-BE4C-AD75-D24B1FA96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1906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7D0E2-8D29-D24C-9186-EFFC83C8B6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53296"/>
            <a:ext cx="9144000" cy="1365812"/>
          </a:xfrm>
        </p:spPr>
        <p:txBody>
          <a:bodyPr>
            <a:normAutofit/>
          </a:bodyPr>
          <a:lstStyle/>
          <a:p>
            <a:r>
              <a:rPr lang="en-US" sz="2800" dirty="0"/>
              <a:t>Advocacy &amp; Water Protection in Native California</a:t>
            </a:r>
            <a:br>
              <a:rPr lang="en-US" dirty="0"/>
            </a:br>
            <a:r>
              <a:rPr lang="en-US" b="1" dirty="0"/>
              <a:t>Eel River Dam Removal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388346-A717-2440-A66B-8824D6BFD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7372"/>
            <a:ext cx="9144000" cy="3182366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What’s happening </a:t>
            </a:r>
          </a:p>
          <a:p>
            <a:r>
              <a:rPr lang="en-US" b="1" dirty="0"/>
              <a:t>What’s next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800" dirty="0"/>
              <a:t>Friday June 26 2020</a:t>
            </a:r>
          </a:p>
          <a:p>
            <a:r>
              <a:rPr lang="en-US" sz="1800" dirty="0"/>
              <a:t>Scott </a:t>
            </a:r>
            <a:r>
              <a:rPr lang="en-US" sz="1800" dirty="0" err="1"/>
              <a:t>Greacen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dirty="0"/>
              <a:t>Conservation Director </a:t>
            </a:r>
          </a:p>
          <a:p>
            <a:r>
              <a:rPr lang="en-US" sz="1800" b="1" dirty="0"/>
              <a:t>Friends of the Eel River</a:t>
            </a:r>
          </a:p>
          <a:p>
            <a:r>
              <a:rPr lang="en-US" sz="1800" dirty="0" err="1"/>
              <a:t>eelriver.org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8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7FDBA4-78FC-CB43-9767-BC06FF534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Plan now on the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2083D-8458-C046-A811-C6DB0881D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Picking up PG&amp;E’s abandoned relicensing effort</a:t>
            </a:r>
          </a:p>
          <a:p>
            <a:pPr lvl="1"/>
            <a:r>
              <a:rPr lang="en-US" sz="1800" dirty="0"/>
              <a:t>But PG&amp;E still owns whole PVP </a:t>
            </a:r>
          </a:p>
          <a:p>
            <a:r>
              <a:rPr lang="en-US" dirty="0"/>
              <a:t>5-party Planning Agreement Group / 2 basin partnership</a:t>
            </a:r>
          </a:p>
          <a:p>
            <a:pPr lvl="1"/>
            <a:r>
              <a:rPr lang="en-US" sz="1600" dirty="0"/>
              <a:t>Mendocino County W Commission </a:t>
            </a:r>
          </a:p>
          <a:p>
            <a:pPr lvl="1"/>
            <a:r>
              <a:rPr lang="en-US" sz="1600" dirty="0"/>
              <a:t>Sonoma Water</a:t>
            </a:r>
          </a:p>
          <a:p>
            <a:pPr lvl="1"/>
            <a:r>
              <a:rPr lang="en-US" sz="1600" dirty="0" err="1"/>
              <a:t>CalTrout</a:t>
            </a:r>
            <a:endParaRPr lang="en-US" sz="1600" dirty="0"/>
          </a:p>
          <a:p>
            <a:pPr lvl="1"/>
            <a:r>
              <a:rPr lang="en-US" sz="1600" dirty="0"/>
              <a:t>Humboldt County</a:t>
            </a:r>
          </a:p>
          <a:p>
            <a:pPr lvl="1"/>
            <a:r>
              <a:rPr lang="en-US" sz="1600" dirty="0"/>
              <a:t>Round Valley Tribes</a:t>
            </a:r>
          </a:p>
          <a:p>
            <a:r>
              <a:rPr lang="en-US" dirty="0"/>
              <a:t>Feasibility Study Report filed May 13 2020</a:t>
            </a:r>
          </a:p>
          <a:p>
            <a:pPr lvl="1"/>
            <a:r>
              <a:rPr lang="en-US" sz="1800" dirty="0"/>
              <a:t>Defines project as Scott Dam removal</a:t>
            </a:r>
          </a:p>
          <a:p>
            <a:pPr lvl="1"/>
            <a:r>
              <a:rPr lang="en-US" sz="1800" dirty="0"/>
              <a:t>Regional Entity would take over whole PVP, remove Scott Dam, modify Cape Horn, diversion </a:t>
            </a:r>
            <a:r>
              <a:rPr lang="en-US" sz="1800" dirty="0" err="1"/>
              <a:t>etc</a:t>
            </a:r>
            <a:endParaRPr lang="en-US" sz="1800" dirty="0"/>
          </a:p>
          <a:p>
            <a:pPr lvl="1"/>
            <a:r>
              <a:rPr lang="en-US" sz="1800" dirty="0"/>
              <a:t>And then there’s a pipeline to take water back to Potter Valley from Lake Mendocino that the PVID wants someone else to pay for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22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057C2-B2E8-4544-90D6-6E41879E2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Problems with that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93A33-BE7A-1042-B229-E89FD0B3C2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It’s easy to solve problems if other people pay the costs</a:t>
            </a:r>
          </a:p>
          <a:p>
            <a:r>
              <a:rPr lang="en-US" dirty="0"/>
              <a:t>(Relatively) high price tag for this vision</a:t>
            </a:r>
          </a:p>
          <a:p>
            <a:r>
              <a:rPr lang="en-US" dirty="0"/>
              <a:t>Public money a lot harder than in 2019</a:t>
            </a:r>
          </a:p>
          <a:p>
            <a:r>
              <a:rPr lang="en-US" dirty="0"/>
              <a:t>Punts on Cape Horn Dam/ Van </a:t>
            </a:r>
            <a:r>
              <a:rPr lang="en-US" dirty="0" err="1"/>
              <a:t>Arsdale</a:t>
            </a:r>
            <a:r>
              <a:rPr lang="en-US" dirty="0"/>
              <a:t> fish ladder</a:t>
            </a:r>
          </a:p>
          <a:p>
            <a:r>
              <a:rPr lang="en-US" dirty="0"/>
              <a:t>Who controls Regional Entity?</a:t>
            </a:r>
          </a:p>
          <a:p>
            <a:r>
              <a:rPr lang="en-US" dirty="0"/>
              <a:t>Worst Case Scenario: Regional Entity Keeps Scott Dam</a:t>
            </a:r>
          </a:p>
          <a:p>
            <a:r>
              <a:rPr lang="en-US" dirty="0"/>
              <a:t>Water users don’t want to pay</a:t>
            </a:r>
          </a:p>
          <a:p>
            <a:r>
              <a:rPr lang="en-US" dirty="0"/>
              <a:t>Water users won’t even agree to take out Scott Dam</a:t>
            </a:r>
          </a:p>
        </p:txBody>
      </p:sp>
    </p:spTree>
    <p:extLst>
      <p:ext uri="{BB962C8B-B14F-4D97-AF65-F5344CB8AC3E}">
        <p14:creationId xmlns:p14="http://schemas.microsoft.com/office/powerpoint/2010/main" val="723160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C8E11-AEF6-1148-8139-B160B1FB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B? FERC’s Surrender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769AB-D997-B34F-8EBF-A688D8151A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If this plan fails entirely</a:t>
            </a:r>
          </a:p>
          <a:p>
            <a:r>
              <a:rPr lang="en-US" dirty="0"/>
              <a:t>Next step would be for PG&amp;E to go to FERC in that agency’s Surrender process</a:t>
            </a:r>
          </a:p>
          <a:p>
            <a:pPr lvl="1"/>
            <a:r>
              <a:rPr lang="en-US" dirty="0"/>
              <a:t>PG&amp;E could fight dam removal</a:t>
            </a:r>
          </a:p>
          <a:p>
            <a:pPr lvl="1"/>
            <a:r>
              <a:rPr lang="en-US" dirty="0"/>
              <a:t>We think they won’t </a:t>
            </a:r>
          </a:p>
          <a:p>
            <a:pPr lvl="1"/>
            <a:r>
              <a:rPr lang="en-US" dirty="0"/>
              <a:t>And they’ll lose anyway</a:t>
            </a:r>
          </a:p>
          <a:p>
            <a:r>
              <a:rPr lang="en-US" dirty="0"/>
              <a:t>With FERC Dam Removal order in hand, PG&amp;E goes to California Public Utilities Commission</a:t>
            </a:r>
          </a:p>
          <a:p>
            <a:pPr lvl="1"/>
            <a:r>
              <a:rPr lang="en-US" dirty="0"/>
              <a:t>Can recover costs of dam removal + standard profit = $$$</a:t>
            </a:r>
          </a:p>
          <a:p>
            <a:r>
              <a:rPr lang="en-US" dirty="0"/>
              <a:t>Potential upsides </a:t>
            </a:r>
          </a:p>
          <a:p>
            <a:pPr lvl="1"/>
            <a:r>
              <a:rPr lang="en-US" dirty="0"/>
              <a:t>PG&amp;E will get it done, because that’s how they get paid</a:t>
            </a:r>
          </a:p>
          <a:p>
            <a:r>
              <a:rPr lang="en-US" dirty="0"/>
              <a:t>And downsides</a:t>
            </a:r>
          </a:p>
        </p:txBody>
      </p:sp>
    </p:spTree>
    <p:extLst>
      <p:ext uri="{BB962C8B-B14F-4D97-AF65-F5344CB8AC3E}">
        <p14:creationId xmlns:p14="http://schemas.microsoft.com/office/powerpoint/2010/main" val="94342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72620-6B73-9F46-AD71-863C1CC8C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Plan A version 2.0?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DBB8B-3406-B34A-A664-E605F52B8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Still trying for that Two Basin Solution</a:t>
            </a:r>
          </a:p>
          <a:p>
            <a:r>
              <a:rPr lang="en-US" dirty="0"/>
              <a:t>Redraw Potter Valley Project boundaries</a:t>
            </a:r>
          </a:p>
          <a:p>
            <a:pPr lvl="1"/>
            <a:r>
              <a:rPr lang="en-US" dirty="0"/>
              <a:t>exclude Scott Dam </a:t>
            </a:r>
          </a:p>
          <a:p>
            <a:pPr lvl="2"/>
            <a:r>
              <a:rPr lang="en-US" dirty="0"/>
              <a:t>PGE keeps it</a:t>
            </a:r>
          </a:p>
          <a:p>
            <a:pPr lvl="2"/>
            <a:r>
              <a:rPr lang="en-US" dirty="0"/>
              <a:t>goes to FERC for surrender process &amp; dam removal by agreement</a:t>
            </a:r>
          </a:p>
          <a:p>
            <a:pPr lvl="1"/>
            <a:r>
              <a:rPr lang="en-US" dirty="0"/>
              <a:t>Regional Entity buys the rest</a:t>
            </a:r>
          </a:p>
          <a:p>
            <a:pPr lvl="1"/>
            <a:r>
              <a:rPr lang="en-US" dirty="0"/>
              <a:t> After figuring out </a:t>
            </a:r>
          </a:p>
          <a:p>
            <a:pPr lvl="2"/>
            <a:r>
              <a:rPr lang="en-US" dirty="0"/>
              <a:t>how to provide volitional passage at Cape Horn Dam</a:t>
            </a:r>
          </a:p>
          <a:p>
            <a:pPr lvl="2"/>
            <a:r>
              <a:rPr lang="en-US" dirty="0"/>
              <a:t>How to pay for it</a:t>
            </a:r>
          </a:p>
          <a:p>
            <a:pPr lvl="3"/>
            <a:r>
              <a:rPr lang="en-US" dirty="0"/>
              <a:t>Capital costs </a:t>
            </a:r>
          </a:p>
          <a:p>
            <a:pPr lvl="3"/>
            <a:r>
              <a:rPr lang="en-US" dirty="0"/>
              <a:t>Operations &amp; maintenance</a:t>
            </a:r>
          </a:p>
        </p:txBody>
      </p:sp>
    </p:spTree>
    <p:extLst>
      <p:ext uri="{BB962C8B-B14F-4D97-AF65-F5344CB8AC3E}">
        <p14:creationId xmlns:p14="http://schemas.microsoft.com/office/powerpoint/2010/main" val="3418580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0F9A5-06C0-404B-B619-38CDC6A42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Bottom 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06482-80F3-E144-BBA1-0CD04C2B6B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Scott Dam will be removed</a:t>
            </a:r>
          </a:p>
          <a:p>
            <a:r>
              <a:rPr lang="en-US" dirty="0"/>
              <a:t>RVIT water rights &amp; fishing rights must be secured</a:t>
            </a:r>
          </a:p>
          <a:p>
            <a:r>
              <a:rPr lang="en-US" dirty="0"/>
              <a:t>Beneficiaries of water diversion must bear the costs</a:t>
            </a:r>
          </a:p>
          <a:p>
            <a:r>
              <a:rPr lang="en-US" dirty="0"/>
              <a:t>Hydropower is incidental, </a:t>
            </a:r>
            <a:r>
              <a:rPr lang="en-US"/>
              <a:t>no real revenue</a:t>
            </a:r>
            <a:r>
              <a:rPr lang="en-US" dirty="0"/>
              <a:t>, so burden is on water</a:t>
            </a:r>
          </a:p>
          <a:p>
            <a:r>
              <a:rPr lang="en-US" dirty="0"/>
              <a:t>More transparency </a:t>
            </a:r>
          </a:p>
          <a:p>
            <a:endParaRPr lang="en-US" dirty="0"/>
          </a:p>
          <a:p>
            <a:r>
              <a:rPr lang="en-US" dirty="0"/>
              <a:t>Cooperative Agreement will be key development</a:t>
            </a:r>
          </a:p>
          <a:p>
            <a:r>
              <a:rPr lang="en-US" dirty="0"/>
              <a:t>Funding for Study Plans &amp; relicensing even more consequential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91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391</Words>
  <Application>Microsoft Macintosh PowerPoint</Application>
  <PresentationFormat>Widescreen</PresentationFormat>
  <Paragraphs>63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Advocacy &amp; Water Protection in Native California Eel River Dam Removal</vt:lpstr>
      <vt:lpstr>The Plan now on the Table</vt:lpstr>
      <vt:lpstr>Problems with that plan</vt:lpstr>
      <vt:lpstr>Plan B? FERC’s Surrender Process</vt:lpstr>
      <vt:lpstr>Plan A version 2.0? </vt:lpstr>
      <vt:lpstr>Bottom Lines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9</cp:revision>
  <dcterms:created xsi:type="dcterms:W3CDTF">2020-06-25T04:55:32Z</dcterms:created>
  <dcterms:modified xsi:type="dcterms:W3CDTF">2020-06-25T05:40:57Z</dcterms:modified>
</cp:coreProperties>
</file>