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rchivo Black"/>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rchivoBl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14d00120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14d00120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14d00120a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14d00120a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14d00120a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14d00120a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14d00120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14d00120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14d00120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14d00120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14d00120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14d00120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14d00120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14d00120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14d00120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14d00120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14d00120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14d00120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14d00120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14d00120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14d00120a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14d00120a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DB0000"/>
            </a:gs>
            <a:gs pos="100000">
              <a:srgbClr val="540303"/>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3.jpg"/><Relationship Id="rId6"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750151" y="-195375"/>
            <a:ext cx="7643700" cy="1156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chivo Black"/>
                <a:ea typeface="Archivo Black"/>
                <a:cs typeface="Archivo Black"/>
                <a:sym typeface="Archivo Black"/>
              </a:rPr>
              <a:t>Outreach &amp; Media </a:t>
            </a:r>
            <a:endParaRPr>
              <a:latin typeface="Archivo Black"/>
              <a:ea typeface="Archivo Black"/>
              <a:cs typeface="Archivo Black"/>
              <a:sym typeface="Archivo Black"/>
            </a:endParaRPr>
          </a:p>
        </p:txBody>
      </p:sp>
      <p:pic>
        <p:nvPicPr>
          <p:cNvPr id="55" name="Google Shape;55;p13"/>
          <p:cNvPicPr preferRelativeResize="0"/>
          <p:nvPr/>
        </p:nvPicPr>
        <p:blipFill>
          <a:blip r:embed="rId3">
            <a:alphaModFix/>
          </a:blip>
          <a:stretch>
            <a:fillRect/>
          </a:stretch>
        </p:blipFill>
        <p:spPr>
          <a:xfrm>
            <a:off x="1603138" y="961425"/>
            <a:ext cx="5937722" cy="3974851"/>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216425"/>
            <a:ext cx="3819000" cy="2323500"/>
          </a:xfrm>
          <a:prstGeom prst="rect">
            <a:avLst/>
          </a:prstGeom>
          <a:solidFill>
            <a:srgbClr val="CCCCCC"/>
          </a:solidFill>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Sometimes stories work out the way you want, sometimes they don’t. </a:t>
            </a:r>
            <a:r>
              <a:rPr b="1" lang="en" sz="1800">
                <a:solidFill>
                  <a:srgbClr val="000000"/>
                </a:solidFill>
              </a:rPr>
              <a:t>Breaking down false narratives is part of media.</a:t>
            </a:r>
            <a:r>
              <a:rPr lang="en" sz="1800">
                <a:solidFill>
                  <a:srgbClr val="000000"/>
                </a:solidFill>
              </a:rPr>
              <a:t> It is not over once the story is printed. Follow up, share on social media, write LTEs, and educate reporters further.   </a:t>
            </a:r>
            <a:endParaRPr sz="1800">
              <a:solidFill>
                <a:srgbClr val="000000"/>
              </a:solidFill>
            </a:endParaRPr>
          </a:p>
        </p:txBody>
      </p:sp>
      <p:pic>
        <p:nvPicPr>
          <p:cNvPr id="113" name="Google Shape;113;p22"/>
          <p:cNvPicPr preferRelativeResize="0"/>
          <p:nvPr/>
        </p:nvPicPr>
        <p:blipFill>
          <a:blip r:embed="rId3">
            <a:alphaModFix/>
          </a:blip>
          <a:stretch>
            <a:fillRect/>
          </a:stretch>
        </p:blipFill>
        <p:spPr>
          <a:xfrm>
            <a:off x="4587025" y="756925"/>
            <a:ext cx="3688951" cy="4088898"/>
          </a:xfrm>
          <a:prstGeom prst="rect">
            <a:avLst/>
          </a:prstGeom>
          <a:noFill/>
          <a:ln cap="flat" cmpd="sng" w="9525">
            <a:solidFill>
              <a:srgbClr val="000000"/>
            </a:solidFill>
            <a:prstDash val="solid"/>
            <a:round/>
            <a:headEnd len="sm" w="sm" type="none"/>
            <a:tailEnd len="sm" w="sm" type="none"/>
          </a:ln>
        </p:spPr>
      </p:pic>
      <p:pic>
        <p:nvPicPr>
          <p:cNvPr id="114" name="Google Shape;114;p22"/>
          <p:cNvPicPr preferRelativeResize="0"/>
          <p:nvPr/>
        </p:nvPicPr>
        <p:blipFill rotWithShape="1">
          <a:blip r:embed="rId4">
            <a:alphaModFix/>
          </a:blip>
          <a:srcRect b="0" l="3209" r="2937" t="0"/>
          <a:stretch/>
        </p:blipFill>
        <p:spPr>
          <a:xfrm>
            <a:off x="282788" y="2701925"/>
            <a:ext cx="3876826" cy="2323575"/>
          </a:xfrm>
          <a:prstGeom prst="rect">
            <a:avLst/>
          </a:prstGeom>
          <a:noFill/>
          <a:ln cap="flat" cmpd="sng" w="9525">
            <a:solidFill>
              <a:srgbClr val="000000"/>
            </a:solidFill>
            <a:prstDash val="solid"/>
            <a:round/>
            <a:headEnd len="sm" w="sm" type="none"/>
            <a:tailEnd len="sm" w="sm" type="none"/>
          </a:ln>
        </p:spPr>
      </p:pic>
      <p:pic>
        <p:nvPicPr>
          <p:cNvPr id="115" name="Google Shape;115;p22"/>
          <p:cNvPicPr preferRelativeResize="0"/>
          <p:nvPr/>
        </p:nvPicPr>
        <p:blipFill>
          <a:blip r:embed="rId5">
            <a:alphaModFix/>
          </a:blip>
          <a:stretch>
            <a:fillRect/>
          </a:stretch>
        </p:blipFill>
        <p:spPr>
          <a:xfrm>
            <a:off x="4356950" y="216425"/>
            <a:ext cx="4149105" cy="23235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It’s a </a:t>
            </a:r>
            <a:r>
              <a:rPr b="1" lang="en">
                <a:solidFill>
                  <a:srgbClr val="FFFFFF"/>
                </a:solidFill>
              </a:rPr>
              <a:t>good idea to create your own media </a:t>
            </a:r>
            <a:endParaRPr b="1">
              <a:solidFill>
                <a:srgbClr val="FFFFFF"/>
              </a:solidFill>
            </a:endParaRPr>
          </a:p>
        </p:txBody>
      </p:sp>
      <p:sp>
        <p:nvSpPr>
          <p:cNvPr id="121" name="Google Shape;121;p23"/>
          <p:cNvSpPr txBox="1"/>
          <p:nvPr>
            <p:ph idx="1" type="body"/>
          </p:nvPr>
        </p:nvSpPr>
        <p:spPr>
          <a:xfrm>
            <a:off x="164650" y="1725900"/>
            <a:ext cx="3314100" cy="2926500"/>
          </a:xfrm>
          <a:prstGeom prst="rect">
            <a:avLst/>
          </a:prstGeom>
          <a:solidFill>
            <a:srgbClr val="D9D9D9"/>
          </a:solidFill>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Write your own story and shop it around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Create publications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Create memes, social media posts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Make and share videos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Consider paid placements or ads</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22" name="Google Shape;122;p23"/>
          <p:cNvPicPr preferRelativeResize="0"/>
          <p:nvPr/>
        </p:nvPicPr>
        <p:blipFill>
          <a:blip r:embed="rId3">
            <a:alphaModFix/>
          </a:blip>
          <a:stretch>
            <a:fillRect/>
          </a:stretch>
        </p:blipFill>
        <p:spPr>
          <a:xfrm>
            <a:off x="6431525" y="1458650"/>
            <a:ext cx="2590200" cy="3330577"/>
          </a:xfrm>
          <a:prstGeom prst="rect">
            <a:avLst/>
          </a:prstGeom>
          <a:noFill/>
          <a:ln cap="flat" cmpd="sng" w="9525">
            <a:solidFill>
              <a:srgbClr val="000000"/>
            </a:solidFill>
            <a:prstDash val="solid"/>
            <a:round/>
            <a:headEnd len="sm" w="sm" type="none"/>
            <a:tailEnd len="sm" w="sm" type="none"/>
          </a:ln>
        </p:spPr>
      </p:pic>
      <p:pic>
        <p:nvPicPr>
          <p:cNvPr id="123" name="Google Shape;123;p23"/>
          <p:cNvPicPr preferRelativeResize="0"/>
          <p:nvPr/>
        </p:nvPicPr>
        <p:blipFill>
          <a:blip r:embed="rId4">
            <a:alphaModFix/>
          </a:blip>
          <a:stretch>
            <a:fillRect/>
          </a:stretch>
        </p:blipFill>
        <p:spPr>
          <a:xfrm>
            <a:off x="3814300" y="1186625"/>
            <a:ext cx="3045200" cy="30452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216425"/>
            <a:ext cx="8520600" cy="11190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FFFFFF"/>
                </a:solidFill>
              </a:rPr>
              <a:t>Always</a:t>
            </a:r>
            <a:r>
              <a:rPr b="1" lang="en" sz="2300">
                <a:solidFill>
                  <a:srgbClr val="FFFFFF"/>
                </a:solidFill>
              </a:rPr>
              <a:t> remember to </a:t>
            </a:r>
            <a:endParaRPr b="1" sz="2300">
              <a:solidFill>
                <a:srgbClr val="FFFFFF"/>
              </a:solidFill>
            </a:endParaRPr>
          </a:p>
          <a:p>
            <a:pPr indent="457200" lvl="0" marL="1371600" rtl="0" algn="l">
              <a:spcBef>
                <a:spcPts val="0"/>
              </a:spcBef>
              <a:spcAft>
                <a:spcPts val="0"/>
              </a:spcAft>
              <a:buNone/>
            </a:pPr>
            <a:r>
              <a:rPr b="1" lang="en" sz="2300">
                <a:solidFill>
                  <a:srgbClr val="FFFFFF"/>
                </a:solidFill>
              </a:rPr>
              <a:t>share knowledge, </a:t>
            </a:r>
            <a:endParaRPr b="1" sz="2300">
              <a:solidFill>
                <a:srgbClr val="FFFFFF"/>
              </a:solidFill>
            </a:endParaRPr>
          </a:p>
          <a:p>
            <a:pPr indent="457200" lvl="0" marL="2743200" rtl="0" algn="l">
              <a:spcBef>
                <a:spcPts val="0"/>
              </a:spcBef>
              <a:spcAft>
                <a:spcPts val="0"/>
              </a:spcAft>
              <a:buNone/>
            </a:pPr>
            <a:r>
              <a:rPr b="1" lang="en" sz="2300">
                <a:solidFill>
                  <a:srgbClr val="FFFFFF"/>
                </a:solidFill>
              </a:rPr>
              <a:t>respect each others skills, </a:t>
            </a:r>
            <a:endParaRPr b="1" sz="2300">
              <a:solidFill>
                <a:srgbClr val="FFFFFF"/>
              </a:solidFill>
            </a:endParaRPr>
          </a:p>
          <a:p>
            <a:pPr indent="457200" lvl="0" marL="5029200" rtl="0" algn="l">
              <a:spcBef>
                <a:spcPts val="0"/>
              </a:spcBef>
              <a:spcAft>
                <a:spcPts val="0"/>
              </a:spcAft>
              <a:buNone/>
            </a:pPr>
            <a:r>
              <a:rPr b="1" lang="en" sz="2300">
                <a:solidFill>
                  <a:srgbClr val="FFFFFF"/>
                </a:solidFill>
              </a:rPr>
              <a:t>&amp; help each other!!</a:t>
            </a:r>
            <a:endParaRPr b="1" sz="2300">
              <a:solidFill>
                <a:srgbClr val="FFFFFF"/>
              </a:solidFill>
            </a:endParaRPr>
          </a:p>
        </p:txBody>
      </p:sp>
      <p:sp>
        <p:nvSpPr>
          <p:cNvPr id="129" name="Google Shape;129;p24"/>
          <p:cNvSpPr txBox="1"/>
          <p:nvPr>
            <p:ph idx="1" type="body"/>
          </p:nvPr>
        </p:nvSpPr>
        <p:spPr>
          <a:xfrm>
            <a:off x="311700" y="3013500"/>
            <a:ext cx="8520600" cy="155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0" name="Google Shape;130;p24"/>
          <p:cNvPicPr preferRelativeResize="0"/>
          <p:nvPr/>
        </p:nvPicPr>
        <p:blipFill>
          <a:blip r:embed="rId3">
            <a:alphaModFix/>
          </a:blip>
          <a:stretch>
            <a:fillRect/>
          </a:stretch>
        </p:blipFill>
        <p:spPr>
          <a:xfrm>
            <a:off x="6673600" y="1758050"/>
            <a:ext cx="2254633" cy="1690975"/>
          </a:xfrm>
          <a:prstGeom prst="rect">
            <a:avLst/>
          </a:prstGeom>
          <a:noFill/>
          <a:ln cap="flat" cmpd="sng" w="9525">
            <a:solidFill>
              <a:srgbClr val="000000"/>
            </a:solidFill>
            <a:prstDash val="solid"/>
            <a:round/>
            <a:headEnd len="sm" w="sm" type="none"/>
            <a:tailEnd len="sm" w="sm" type="none"/>
          </a:ln>
        </p:spPr>
      </p:pic>
      <p:pic>
        <p:nvPicPr>
          <p:cNvPr id="131" name="Google Shape;131;p24"/>
          <p:cNvPicPr preferRelativeResize="0"/>
          <p:nvPr/>
        </p:nvPicPr>
        <p:blipFill>
          <a:blip r:embed="rId4">
            <a:alphaModFix/>
          </a:blip>
          <a:stretch>
            <a:fillRect/>
          </a:stretch>
        </p:blipFill>
        <p:spPr>
          <a:xfrm>
            <a:off x="4646425" y="2943025"/>
            <a:ext cx="2536463" cy="1690975"/>
          </a:xfrm>
          <a:prstGeom prst="rect">
            <a:avLst/>
          </a:prstGeom>
          <a:noFill/>
          <a:ln cap="flat" cmpd="sng" w="9525">
            <a:solidFill>
              <a:srgbClr val="000000"/>
            </a:solidFill>
            <a:prstDash val="solid"/>
            <a:round/>
            <a:headEnd len="sm" w="sm" type="none"/>
            <a:tailEnd len="sm" w="sm" type="none"/>
          </a:ln>
        </p:spPr>
      </p:pic>
      <p:pic>
        <p:nvPicPr>
          <p:cNvPr id="132" name="Google Shape;132;p24"/>
          <p:cNvPicPr preferRelativeResize="0"/>
          <p:nvPr/>
        </p:nvPicPr>
        <p:blipFill>
          <a:blip r:embed="rId5">
            <a:alphaModFix/>
          </a:blip>
          <a:stretch>
            <a:fillRect/>
          </a:stretch>
        </p:blipFill>
        <p:spPr>
          <a:xfrm>
            <a:off x="178625" y="2646750"/>
            <a:ext cx="2254633" cy="1690975"/>
          </a:xfrm>
          <a:prstGeom prst="rect">
            <a:avLst/>
          </a:prstGeom>
          <a:noFill/>
          <a:ln cap="flat" cmpd="sng" w="9525">
            <a:solidFill>
              <a:srgbClr val="000000"/>
            </a:solidFill>
            <a:prstDash val="solid"/>
            <a:round/>
            <a:headEnd len="sm" w="sm" type="none"/>
            <a:tailEnd len="sm" w="sm" type="none"/>
          </a:ln>
        </p:spPr>
      </p:pic>
      <p:pic>
        <p:nvPicPr>
          <p:cNvPr id="133" name="Google Shape;133;p24"/>
          <p:cNvPicPr preferRelativeResize="0"/>
          <p:nvPr/>
        </p:nvPicPr>
        <p:blipFill>
          <a:blip r:embed="rId6">
            <a:alphaModFix/>
          </a:blip>
          <a:stretch>
            <a:fillRect/>
          </a:stretch>
        </p:blipFill>
        <p:spPr>
          <a:xfrm>
            <a:off x="2367625" y="1880175"/>
            <a:ext cx="2754098" cy="183560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277725"/>
            <a:ext cx="8520600" cy="6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Outreach &amp; Media are Key to a Campaign</a:t>
            </a:r>
            <a:endParaRPr b="1" sz="2500">
              <a:solidFill>
                <a:srgbClr val="FFFFFF"/>
              </a:solidFill>
            </a:endParaRPr>
          </a:p>
        </p:txBody>
      </p:sp>
      <p:sp>
        <p:nvSpPr>
          <p:cNvPr id="61" name="Google Shape;61;p14"/>
          <p:cNvSpPr txBox="1"/>
          <p:nvPr>
            <p:ph idx="1" type="body"/>
          </p:nvPr>
        </p:nvSpPr>
        <p:spPr>
          <a:xfrm>
            <a:off x="536850" y="1112350"/>
            <a:ext cx="8070300" cy="3660300"/>
          </a:xfrm>
          <a:prstGeom prst="rect">
            <a:avLst/>
          </a:prstGeom>
          <a:solidFill>
            <a:srgbClr val="D9D9D9"/>
          </a:solidFill>
          <a:effectLst>
            <a:outerShdw blurRad="285750" rotWithShape="0" algn="bl" dir="5400000" dist="19050">
              <a:srgbClr val="000000">
                <a:alpha val="49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solidFill>
                  <a:schemeClr val="dk1"/>
                </a:solidFill>
              </a:rPr>
              <a:t>There are many forms of media to help you tell your story:</a:t>
            </a:r>
            <a:endParaRPr sz="2200">
              <a:solidFill>
                <a:schemeClr val="dk1"/>
              </a:solidFill>
            </a:endParaRPr>
          </a:p>
          <a:p>
            <a:pPr indent="0" lvl="0" marL="0" rtl="0" algn="l">
              <a:lnSpc>
                <a:spcPct val="100000"/>
              </a:lnSpc>
              <a:spcBef>
                <a:spcPts val="0"/>
              </a:spcBef>
              <a:spcAft>
                <a:spcPts val="0"/>
              </a:spcAft>
              <a:buNone/>
            </a:pPr>
            <a:r>
              <a:rPr lang="en" sz="2200">
                <a:solidFill>
                  <a:schemeClr val="dk1"/>
                </a:solidFill>
              </a:rPr>
              <a:t> </a:t>
            </a:r>
            <a:endParaRPr sz="22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Print Media includes: weekly and/or daily newspapers &amp; magazines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TV includes: nightly news, more full-length shows, &amp; documentaries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Radio and Podcasts </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Social Media </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Art focused media such as photography, visual art, or memes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Self-published media</a:t>
            </a:r>
            <a:endParaRPr sz="2000">
              <a:solidFill>
                <a:schemeClr val="dk1"/>
              </a:solidFill>
            </a:endParaRPr>
          </a:p>
          <a:p>
            <a:pPr indent="0" lvl="0" marL="457200" rtl="0" algn="l">
              <a:lnSpc>
                <a:spcPct val="100000"/>
              </a:lnSpc>
              <a:spcBef>
                <a:spcPts val="0"/>
              </a:spcBef>
              <a:spcAft>
                <a:spcPts val="0"/>
              </a:spcAft>
              <a:buNone/>
            </a:pPr>
            <a:r>
              <a:t/>
            </a:r>
            <a:endParaRPr sz="2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2979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Types of outreach and DIY media includes:  </a:t>
            </a:r>
            <a:endParaRPr b="1">
              <a:solidFill>
                <a:srgbClr val="FFFFFF"/>
              </a:solidFill>
            </a:endParaRPr>
          </a:p>
        </p:txBody>
      </p:sp>
      <p:sp>
        <p:nvSpPr>
          <p:cNvPr id="67" name="Google Shape;67;p15"/>
          <p:cNvSpPr txBox="1"/>
          <p:nvPr>
            <p:ph idx="1" type="body"/>
          </p:nvPr>
        </p:nvSpPr>
        <p:spPr>
          <a:xfrm>
            <a:off x="311700" y="1179125"/>
            <a:ext cx="8520600" cy="3416400"/>
          </a:xfrm>
          <a:prstGeom prst="rect">
            <a:avLst/>
          </a:prstGeom>
          <a:solidFill>
            <a:srgbClr val="D9D9D9"/>
          </a:solidFill>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Creating Flyers and Publications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Writing Articles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Creating Websites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Creating Petitions or Action Alerts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Making professional and low quality videos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Making </a:t>
            </a:r>
            <a:r>
              <a:rPr lang="en">
                <a:solidFill>
                  <a:srgbClr val="000000"/>
                </a:solidFill>
              </a:rPr>
              <a:t>documentaries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Creating and/or sharing educational materials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Hosting events and meetings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Direct outreach: “In-person” one-on-one meetings</a:t>
            </a:r>
            <a:endParaRPr>
              <a:solidFill>
                <a:srgbClr val="000000"/>
              </a:solidFill>
            </a:endParaRPr>
          </a:p>
          <a:p>
            <a:pPr indent="457200" lvl="0" marL="914400" rtl="0" algn="l">
              <a:spcBef>
                <a:spcPts val="1600"/>
              </a:spcBef>
              <a:spcAft>
                <a:spcPts val="1600"/>
              </a:spcAft>
              <a:buNone/>
            </a:pPr>
            <a:r>
              <a:rPr b="1" lang="en">
                <a:solidFill>
                  <a:srgbClr val="000000"/>
                </a:solidFill>
              </a:rPr>
              <a:t>What are other ways to outreach to communities? </a:t>
            </a:r>
            <a:endParaRPr b="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FFFF"/>
                </a:solidFill>
              </a:rPr>
              <a:t>The </a:t>
            </a:r>
            <a:r>
              <a:rPr b="1" lang="en" sz="2600">
                <a:solidFill>
                  <a:srgbClr val="000000"/>
                </a:solidFill>
              </a:rPr>
              <a:t>most important</a:t>
            </a:r>
            <a:r>
              <a:rPr b="1" lang="en" sz="2600">
                <a:solidFill>
                  <a:srgbClr val="FFFFFF"/>
                </a:solidFill>
              </a:rPr>
              <a:t> thing to remember</a:t>
            </a:r>
            <a:r>
              <a:rPr lang="en" sz="2600">
                <a:solidFill>
                  <a:srgbClr val="FFFFFF"/>
                </a:solidFill>
              </a:rPr>
              <a:t>:</a:t>
            </a:r>
            <a:endParaRPr sz="2600">
              <a:solidFill>
                <a:srgbClr val="FFFFFF"/>
              </a:solidFill>
            </a:endParaRPr>
          </a:p>
          <a:p>
            <a:pPr indent="0" lvl="0" marL="0" rtl="0" algn="ctr">
              <a:spcBef>
                <a:spcPts val="0"/>
              </a:spcBef>
              <a:spcAft>
                <a:spcPts val="0"/>
              </a:spcAft>
              <a:buNone/>
            </a:pPr>
            <a:r>
              <a:rPr lang="en" sz="2600">
                <a:solidFill>
                  <a:srgbClr val="FFFFFF"/>
                </a:solidFill>
              </a:rPr>
              <a:t>B</a:t>
            </a:r>
            <a:r>
              <a:rPr lang="en" sz="2600">
                <a:solidFill>
                  <a:srgbClr val="FFFFFF"/>
                </a:solidFill>
              </a:rPr>
              <a:t>e prepared, keep it simple, and communicate clearly </a:t>
            </a:r>
            <a:endParaRPr sz="2600">
              <a:solidFill>
                <a:srgbClr val="FFFFFF"/>
              </a:solidFill>
            </a:endParaRPr>
          </a:p>
        </p:txBody>
      </p:sp>
      <p:sp>
        <p:nvSpPr>
          <p:cNvPr id="73" name="Google Shape;73;p16"/>
          <p:cNvSpPr txBox="1"/>
          <p:nvPr>
            <p:ph idx="1" type="body"/>
          </p:nvPr>
        </p:nvSpPr>
        <p:spPr>
          <a:xfrm>
            <a:off x="311700" y="1430850"/>
            <a:ext cx="8520600" cy="3315000"/>
          </a:xfrm>
          <a:prstGeom prst="rect">
            <a:avLst/>
          </a:prstGeom>
          <a:solidFill>
            <a:srgbClr val="D9D9D9"/>
          </a:solidFill>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Know your issue and audience:</a:t>
            </a:r>
            <a:endParaRPr b="1">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How do you communicate your issue in an easy-to-understand way? </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How does your communication impact your community? </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What are the facts and what decisions are being make? </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What are you asking your audience to do? </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Who is impacted, are they your spokespeople or communicators? Who are your </a:t>
            </a:r>
            <a:r>
              <a:rPr lang="en" sz="1800">
                <a:solidFill>
                  <a:srgbClr val="000000"/>
                </a:solidFill>
              </a:rPr>
              <a:t>advisories</a:t>
            </a:r>
            <a:r>
              <a:rPr lang="en" sz="1800">
                <a:solidFill>
                  <a:srgbClr val="000000"/>
                </a:solidFill>
              </a:rPr>
              <a:t>? Have you studied their points and counter-</a:t>
            </a:r>
            <a:r>
              <a:rPr lang="en" sz="1800">
                <a:solidFill>
                  <a:srgbClr val="000000"/>
                </a:solidFill>
              </a:rPr>
              <a:t>arguments</a:t>
            </a:r>
            <a:r>
              <a:rPr lang="en" sz="1800">
                <a:solidFill>
                  <a:srgbClr val="000000"/>
                </a:solidFill>
              </a:rPr>
              <a:t>?</a:t>
            </a:r>
            <a:endParaRPr sz="1800">
              <a:solidFill>
                <a:srgbClr val="000000"/>
              </a:solidFill>
            </a:endParaRPr>
          </a:p>
          <a:p>
            <a:pPr indent="0" lvl="0" marL="0" rtl="0" algn="ctr">
              <a:spcBef>
                <a:spcPts val="1600"/>
              </a:spcBef>
              <a:spcAft>
                <a:spcPts val="1600"/>
              </a:spcAft>
              <a:buNone/>
            </a:pPr>
            <a:r>
              <a:rPr b="1" lang="en">
                <a:solidFill>
                  <a:srgbClr val="000000"/>
                </a:solidFill>
              </a:rPr>
              <a:t>Not everyone is good at everything, but everyone has something to add.  </a:t>
            </a:r>
            <a:endParaRPr b="1">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Press Releases, Advisories &amp; Statements</a:t>
            </a:r>
            <a:endParaRPr>
              <a:solidFill>
                <a:srgbClr val="FFFFFF"/>
              </a:solidFill>
            </a:endParaRPr>
          </a:p>
        </p:txBody>
      </p:sp>
      <p:sp>
        <p:nvSpPr>
          <p:cNvPr id="79" name="Google Shape;79;p17"/>
          <p:cNvSpPr txBox="1"/>
          <p:nvPr>
            <p:ph idx="1" type="body"/>
          </p:nvPr>
        </p:nvSpPr>
        <p:spPr>
          <a:xfrm>
            <a:off x="311700" y="712925"/>
            <a:ext cx="8520600" cy="4312200"/>
          </a:xfrm>
          <a:prstGeom prst="rect">
            <a:avLst/>
          </a:prstGeom>
          <a:solidFill>
            <a:srgbClr val="D9D9D9"/>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When dealing with mainstream media the main way to get your issue in front of a reporter is by issuing press releases, statements and advisories. They need to be timely and focused around an event, decision, or something that is happening NOW in order to get covered.</a:t>
            </a:r>
            <a:endParaRPr b="1" sz="1400">
              <a:solidFill>
                <a:srgbClr val="000000"/>
              </a:solidFill>
            </a:endParaRPr>
          </a:p>
          <a:p>
            <a:pPr indent="0" lvl="0" marL="0" rtl="0" algn="l">
              <a:spcBef>
                <a:spcPts val="1600"/>
              </a:spcBef>
              <a:spcAft>
                <a:spcPts val="0"/>
              </a:spcAft>
              <a:buNone/>
            </a:pPr>
            <a:r>
              <a:rPr b="1" lang="en" sz="1400">
                <a:solidFill>
                  <a:srgbClr val="000000"/>
                </a:solidFill>
              </a:rPr>
              <a:t>You need to cover: WHO, WHAT, WHERE &amp; WHY in both a release and an advisory. The news moves fast so it is good to have statements and press releases ready if you are expecting a decisions or event. </a:t>
            </a:r>
            <a:r>
              <a:rPr lang="en" sz="1400">
                <a:solidFill>
                  <a:srgbClr val="000000"/>
                </a:solidFill>
              </a:rPr>
              <a:t>If you do not engage the other side, if one exists will completely frame the story because reporters are overworked. Releases, statements and advisories need clear titles, information and contact information. </a:t>
            </a:r>
            <a:endParaRPr sz="1400">
              <a:solidFill>
                <a:srgbClr val="000000"/>
              </a:solidFill>
            </a:endParaRPr>
          </a:p>
          <a:p>
            <a:pPr indent="-336550" lvl="0" marL="457200" rtl="0" algn="l">
              <a:spcBef>
                <a:spcPts val="1600"/>
              </a:spcBef>
              <a:spcAft>
                <a:spcPts val="0"/>
              </a:spcAft>
              <a:buClr>
                <a:srgbClr val="000000"/>
              </a:buClr>
              <a:buSzPts val="1700"/>
              <a:buChar char="●"/>
            </a:pPr>
            <a:r>
              <a:rPr lang="en" sz="1700">
                <a:solidFill>
                  <a:schemeClr val="dk1"/>
                </a:solidFill>
              </a:rPr>
              <a:t>First </a:t>
            </a:r>
            <a:r>
              <a:rPr lang="en" sz="1700">
                <a:solidFill>
                  <a:schemeClr val="dk1"/>
                </a:solidFill>
              </a:rPr>
              <a:t>research press contacts and create a contact list</a:t>
            </a:r>
            <a:endParaRPr sz="1700">
              <a:solidFill>
                <a:schemeClr val="dk1"/>
              </a:solidFill>
            </a:endParaRPr>
          </a:p>
          <a:p>
            <a:pPr indent="-336550" lvl="0" marL="457200" rtl="0" algn="l">
              <a:spcBef>
                <a:spcPts val="0"/>
              </a:spcBef>
              <a:spcAft>
                <a:spcPts val="0"/>
              </a:spcAft>
              <a:buClr>
                <a:srgbClr val="000000"/>
              </a:buClr>
              <a:buSzPts val="1700"/>
              <a:buChar char="●"/>
            </a:pPr>
            <a:r>
              <a:rPr lang="en" sz="1700">
                <a:solidFill>
                  <a:srgbClr val="000000"/>
                </a:solidFill>
              </a:rPr>
              <a:t>Press advisories are short (less than a page) and usually released several days ahead of time</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Press releases are longer (1 to 1.5 pages) and include quotes from impacted people, and tell a story</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Press statements are usually just a quote for someone else’s release </a:t>
            </a:r>
            <a:endParaRPr sz="17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p:cNvPicPr preferRelativeResize="0"/>
          <p:nvPr/>
        </p:nvPicPr>
        <p:blipFill rotWithShape="1">
          <a:blip r:embed="rId3">
            <a:alphaModFix/>
          </a:blip>
          <a:srcRect b="8773" l="3790" r="0" t="10136"/>
          <a:stretch/>
        </p:blipFill>
        <p:spPr>
          <a:xfrm>
            <a:off x="462550" y="334200"/>
            <a:ext cx="3995241" cy="4358124"/>
          </a:xfrm>
          <a:prstGeom prst="rect">
            <a:avLst/>
          </a:prstGeom>
          <a:noFill/>
          <a:ln>
            <a:noFill/>
          </a:ln>
        </p:spPr>
      </p:pic>
      <p:pic>
        <p:nvPicPr>
          <p:cNvPr id="85" name="Google Shape;85;p18"/>
          <p:cNvPicPr preferRelativeResize="0"/>
          <p:nvPr/>
        </p:nvPicPr>
        <p:blipFill rotWithShape="1">
          <a:blip r:embed="rId4">
            <a:alphaModFix/>
          </a:blip>
          <a:srcRect b="8769" l="3799" r="0" t="6498"/>
          <a:stretch/>
        </p:blipFill>
        <p:spPr>
          <a:xfrm>
            <a:off x="4856250" y="334200"/>
            <a:ext cx="3823649" cy="4358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189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Opinions, Editorials  and LTE’s </a:t>
            </a:r>
            <a:endParaRPr>
              <a:solidFill>
                <a:srgbClr val="FFFFFF"/>
              </a:solidFill>
            </a:endParaRPr>
          </a:p>
        </p:txBody>
      </p:sp>
      <p:sp>
        <p:nvSpPr>
          <p:cNvPr id="91" name="Google Shape;91;p19"/>
          <p:cNvSpPr txBox="1"/>
          <p:nvPr>
            <p:ph idx="1" type="body"/>
          </p:nvPr>
        </p:nvSpPr>
        <p:spPr>
          <a:xfrm>
            <a:off x="311700" y="1000075"/>
            <a:ext cx="8520600" cy="3793800"/>
          </a:xfrm>
          <a:prstGeom prst="rect">
            <a:avLst/>
          </a:prstGeom>
          <a:solidFill>
            <a:srgbClr val="D9D9D9"/>
          </a:solidFill>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An Opinion is 500-700 words long &amp; covers an issue that is important to a publication, or deals with a recent article or event. </a:t>
            </a:r>
            <a:r>
              <a:rPr b="1" lang="en">
                <a:solidFill>
                  <a:srgbClr val="000000"/>
                </a:solidFill>
              </a:rPr>
              <a:t>These should come from well known, or impacted people and tell their story.</a:t>
            </a: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An Letter to the Editor is about 150-250 words long and also deals with current events, but is easier to publish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An Editorial comes from the publication itself</a:t>
            </a:r>
            <a:endParaRPr>
              <a:solidFill>
                <a:srgbClr val="000000"/>
              </a:solidFill>
            </a:endParaRPr>
          </a:p>
          <a:p>
            <a:pPr indent="0" lvl="0" marL="0" rtl="0" algn="l">
              <a:spcBef>
                <a:spcPts val="1600"/>
              </a:spcBef>
              <a:spcAft>
                <a:spcPts val="1600"/>
              </a:spcAft>
              <a:buNone/>
            </a:pPr>
            <a:r>
              <a:rPr lang="en" sz="1700">
                <a:solidFill>
                  <a:srgbClr val="000000"/>
                </a:solidFill>
              </a:rPr>
              <a:t>Editorials and Opinions are preferred by some overworked outlets, however they are not always easy to get. As with press releases and reporters, you need to possibly meet with, educate and talk with with the editorial board in many cases to make these happen</a:t>
            </a:r>
            <a:r>
              <a:rPr lang="en">
                <a:solidFill>
                  <a:srgbClr val="000000"/>
                </a:solidFill>
              </a:rPr>
              <a:t>. An Editorial is probably the most impactful and hard to accomplish of these three.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Press Conferences, Interviews, and Public Speaking </a:t>
            </a:r>
            <a:endParaRPr>
              <a:solidFill>
                <a:srgbClr val="FFFFFF"/>
              </a:solidFill>
            </a:endParaRPr>
          </a:p>
        </p:txBody>
      </p:sp>
      <p:sp>
        <p:nvSpPr>
          <p:cNvPr id="97" name="Google Shape;97;p20"/>
          <p:cNvSpPr txBox="1"/>
          <p:nvPr>
            <p:ph idx="1" type="body"/>
          </p:nvPr>
        </p:nvSpPr>
        <p:spPr>
          <a:xfrm>
            <a:off x="226425" y="1271225"/>
            <a:ext cx="3850800" cy="3416400"/>
          </a:xfrm>
          <a:prstGeom prst="rect">
            <a:avLst/>
          </a:prstGeom>
          <a:solidFill>
            <a:srgbClr val="D9D9D9"/>
          </a:solidFill>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Bring a press packet or release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Assign appropriate speakers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Assign a press </a:t>
            </a:r>
            <a:r>
              <a:rPr lang="en">
                <a:solidFill>
                  <a:srgbClr val="000000"/>
                </a:solidFill>
              </a:rPr>
              <a:t>liaison</a:t>
            </a: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Know your talking points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Don’t get off your points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Practice </a:t>
            </a:r>
            <a:r>
              <a:rPr b="1" lang="en">
                <a:solidFill>
                  <a:srgbClr val="000000"/>
                </a:solidFill>
              </a:rPr>
              <a:t>a lot</a:t>
            </a: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Never get thrown off your game. If you do, </a:t>
            </a:r>
            <a:r>
              <a:rPr b="1" lang="en">
                <a:solidFill>
                  <a:srgbClr val="000000"/>
                </a:solidFill>
              </a:rPr>
              <a:t>keep going</a:t>
            </a:r>
            <a:endParaRPr b="1">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It is okay to not answer or say you do not know something </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98" name="Google Shape;98;p20"/>
          <p:cNvPicPr preferRelativeResize="0"/>
          <p:nvPr/>
        </p:nvPicPr>
        <p:blipFill>
          <a:blip r:embed="rId3">
            <a:alphaModFix/>
          </a:blip>
          <a:stretch>
            <a:fillRect/>
          </a:stretch>
        </p:blipFill>
        <p:spPr>
          <a:xfrm>
            <a:off x="4241500" y="1384975"/>
            <a:ext cx="4783306" cy="318887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2030575" y="96100"/>
            <a:ext cx="490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Examples of Talking Points </a:t>
            </a:r>
            <a:endParaRPr b="1">
              <a:solidFill>
                <a:srgbClr val="FFFFFF"/>
              </a:solidFill>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5" name="Google Shape;105;p21"/>
          <p:cNvPicPr preferRelativeResize="0"/>
          <p:nvPr/>
        </p:nvPicPr>
        <p:blipFill rotWithShape="1">
          <a:blip r:embed="rId3">
            <a:alphaModFix/>
          </a:blip>
          <a:srcRect b="0" l="5289" r="5360" t="1951"/>
          <a:stretch/>
        </p:blipFill>
        <p:spPr>
          <a:xfrm>
            <a:off x="6149475" y="803600"/>
            <a:ext cx="2896924" cy="4114048"/>
          </a:xfrm>
          <a:prstGeom prst="rect">
            <a:avLst/>
          </a:prstGeom>
          <a:noFill/>
          <a:ln cap="flat" cmpd="sng" w="9525">
            <a:solidFill>
              <a:srgbClr val="000000"/>
            </a:solidFill>
            <a:prstDash val="solid"/>
            <a:round/>
            <a:headEnd len="sm" w="sm" type="none"/>
            <a:tailEnd len="sm" w="sm" type="none"/>
          </a:ln>
        </p:spPr>
      </p:pic>
      <p:pic>
        <p:nvPicPr>
          <p:cNvPr id="106" name="Google Shape;106;p21"/>
          <p:cNvPicPr preferRelativeResize="0"/>
          <p:nvPr/>
        </p:nvPicPr>
        <p:blipFill rotWithShape="1">
          <a:blip r:embed="rId4">
            <a:alphaModFix/>
          </a:blip>
          <a:srcRect b="3474" l="2965" r="4080" t="0"/>
          <a:stretch/>
        </p:blipFill>
        <p:spPr>
          <a:xfrm>
            <a:off x="110950" y="811025"/>
            <a:ext cx="3061374" cy="4114048"/>
          </a:xfrm>
          <a:prstGeom prst="rect">
            <a:avLst/>
          </a:prstGeom>
          <a:noFill/>
          <a:ln cap="flat" cmpd="sng" w="9525">
            <a:solidFill>
              <a:srgbClr val="000000"/>
            </a:solidFill>
            <a:prstDash val="solid"/>
            <a:round/>
            <a:headEnd len="sm" w="sm" type="none"/>
            <a:tailEnd len="sm" w="sm" type="none"/>
          </a:ln>
        </p:spPr>
      </p:pic>
      <p:pic>
        <p:nvPicPr>
          <p:cNvPr id="107" name="Google Shape;107;p21"/>
          <p:cNvPicPr preferRelativeResize="0"/>
          <p:nvPr/>
        </p:nvPicPr>
        <p:blipFill rotWithShape="1">
          <a:blip r:embed="rId5">
            <a:alphaModFix/>
          </a:blip>
          <a:srcRect b="0" l="3103" r="4815" t="0"/>
          <a:stretch/>
        </p:blipFill>
        <p:spPr>
          <a:xfrm>
            <a:off x="3252525" y="897400"/>
            <a:ext cx="2794000" cy="39265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