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Staatliches"/>
      <p:regular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font" Target="fonts/Staatliches-regular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5a553ef2e_0_7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5a553ef2e_0_7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5a553ef2e_0_7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5a553ef2e_0_7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5a553ef2e_0_7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5a553ef2e_0_7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5a553ef2e_0_7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5a553ef2e_0_7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5a553ef2e_0_7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5a553ef2e_0_7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5a553ef2e_0_7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5a553ef2e_0_7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ab82ad2b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ab82ad2b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5a553ef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5a553ef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7cc8f7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7cc8f7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5a553ef2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5a553ef2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5a553ef2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5a553ef2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08f4bc63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08f4bc63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5a553ef2e_0_7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5a553ef2e_0_7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5a553ef2e_0_7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5a553ef2e_0_7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5ab82ad2b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5ab82ad2b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559250" y="1241550"/>
            <a:ext cx="6025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675950" y="3377250"/>
            <a:ext cx="5792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1462650" y="1203525"/>
            <a:ext cx="62187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110950" y="3064000"/>
            <a:ext cx="49221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52" name="Google Shape;52;p13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678750" y="643000"/>
            <a:ext cx="6246600" cy="3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hasCustomPrompt="1" type="title"/>
          </p:nvPr>
        </p:nvSpPr>
        <p:spPr>
          <a:xfrm>
            <a:off x="1202325" y="555812"/>
            <a:ext cx="1057200" cy="55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2449800" y="641612"/>
            <a:ext cx="40452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2449800" y="954812"/>
            <a:ext cx="40452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hasCustomPrompt="1" idx="3" type="title"/>
          </p:nvPr>
        </p:nvSpPr>
        <p:spPr>
          <a:xfrm>
            <a:off x="1202325" y="1203512"/>
            <a:ext cx="1057200" cy="55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/>
          <p:nvPr>
            <p:ph idx="4" type="title"/>
          </p:nvPr>
        </p:nvSpPr>
        <p:spPr>
          <a:xfrm>
            <a:off x="2449800" y="1289437"/>
            <a:ext cx="40452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5" type="subTitle"/>
          </p:nvPr>
        </p:nvSpPr>
        <p:spPr>
          <a:xfrm>
            <a:off x="2449800" y="1602512"/>
            <a:ext cx="40452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hasCustomPrompt="1" idx="6" type="title"/>
          </p:nvPr>
        </p:nvSpPr>
        <p:spPr>
          <a:xfrm>
            <a:off x="1202325" y="1851212"/>
            <a:ext cx="1057200" cy="55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/>
          <p:nvPr>
            <p:ph idx="7" type="title"/>
          </p:nvPr>
        </p:nvSpPr>
        <p:spPr>
          <a:xfrm>
            <a:off x="2449800" y="1937137"/>
            <a:ext cx="40452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8" type="subTitle"/>
          </p:nvPr>
        </p:nvSpPr>
        <p:spPr>
          <a:xfrm>
            <a:off x="2449800" y="2250212"/>
            <a:ext cx="40452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hasCustomPrompt="1" idx="9" type="title"/>
          </p:nvPr>
        </p:nvSpPr>
        <p:spPr>
          <a:xfrm>
            <a:off x="1202325" y="2498912"/>
            <a:ext cx="1057200" cy="55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5"/>
          <p:cNvSpPr txBox="1"/>
          <p:nvPr>
            <p:ph idx="13" type="title"/>
          </p:nvPr>
        </p:nvSpPr>
        <p:spPr>
          <a:xfrm>
            <a:off x="2449800" y="2584837"/>
            <a:ext cx="40452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4" type="subTitle"/>
          </p:nvPr>
        </p:nvSpPr>
        <p:spPr>
          <a:xfrm>
            <a:off x="2449800" y="2897912"/>
            <a:ext cx="40452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hasCustomPrompt="1" idx="15" type="title"/>
          </p:nvPr>
        </p:nvSpPr>
        <p:spPr>
          <a:xfrm>
            <a:off x="1202325" y="3146612"/>
            <a:ext cx="1057200" cy="55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5"/>
          <p:cNvSpPr txBox="1"/>
          <p:nvPr>
            <p:ph idx="16" type="title"/>
          </p:nvPr>
        </p:nvSpPr>
        <p:spPr>
          <a:xfrm>
            <a:off x="2449800" y="3232537"/>
            <a:ext cx="40452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7" type="subTitle"/>
          </p:nvPr>
        </p:nvSpPr>
        <p:spPr>
          <a:xfrm>
            <a:off x="2449800" y="3545612"/>
            <a:ext cx="40452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hasCustomPrompt="1" idx="18" type="title"/>
          </p:nvPr>
        </p:nvSpPr>
        <p:spPr>
          <a:xfrm>
            <a:off x="1202325" y="3794312"/>
            <a:ext cx="1057200" cy="55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5"/>
          <p:cNvSpPr txBox="1"/>
          <p:nvPr>
            <p:ph idx="19" type="title"/>
          </p:nvPr>
        </p:nvSpPr>
        <p:spPr>
          <a:xfrm>
            <a:off x="2449800" y="3880237"/>
            <a:ext cx="40452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20" type="subTitle"/>
          </p:nvPr>
        </p:nvSpPr>
        <p:spPr>
          <a:xfrm>
            <a:off x="2449800" y="4193312"/>
            <a:ext cx="40452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1"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77" name="Google Shape;77;p15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TITLE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0" name="Google Shape;80;p16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1" name="Google Shape;81;p16"/>
          <p:cNvSpPr txBox="1"/>
          <p:nvPr>
            <p:ph idx="2" type="title"/>
          </p:nvPr>
        </p:nvSpPr>
        <p:spPr>
          <a:xfrm>
            <a:off x="1867375" y="2492150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1867375" y="2957750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3" type="title"/>
          </p:nvPr>
        </p:nvSpPr>
        <p:spPr>
          <a:xfrm>
            <a:off x="4185450" y="2492150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4" type="subTitle"/>
          </p:nvPr>
        </p:nvSpPr>
        <p:spPr>
          <a:xfrm>
            <a:off x="4185450" y="2957750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5" type="title"/>
          </p:nvPr>
        </p:nvSpPr>
        <p:spPr>
          <a:xfrm>
            <a:off x="6503525" y="2492150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6" type="subTitle"/>
          </p:nvPr>
        </p:nvSpPr>
        <p:spPr>
          <a:xfrm>
            <a:off x="6503525" y="2957750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">
  <p:cSld name="TITLE_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310825" y="2772500"/>
            <a:ext cx="22824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1310825" y="3238100"/>
            <a:ext cx="22824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2" type="title"/>
          </p:nvPr>
        </p:nvSpPr>
        <p:spPr>
          <a:xfrm>
            <a:off x="5550787" y="2772500"/>
            <a:ext cx="22824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3" type="subTitle"/>
          </p:nvPr>
        </p:nvSpPr>
        <p:spPr>
          <a:xfrm>
            <a:off x="5550787" y="3238100"/>
            <a:ext cx="22824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5074500" y="2723225"/>
            <a:ext cx="333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p18"/>
          <p:cNvSpPr txBox="1"/>
          <p:nvPr>
            <p:ph hasCustomPrompt="1" idx="2" type="title"/>
          </p:nvPr>
        </p:nvSpPr>
        <p:spPr>
          <a:xfrm>
            <a:off x="5074500" y="1178125"/>
            <a:ext cx="33306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5074500" y="3396925"/>
            <a:ext cx="31308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numbers">
  <p:cSld name="BIG_NUMB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hasCustomPrompt="1" type="title"/>
          </p:nvPr>
        </p:nvSpPr>
        <p:spPr>
          <a:xfrm>
            <a:off x="1927300" y="1779425"/>
            <a:ext cx="1946700" cy="13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9"/>
          <p:cNvSpPr txBox="1"/>
          <p:nvPr>
            <p:ph idx="2"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99" name="Google Shape;99;p19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0" name="Google Shape;100;p19"/>
          <p:cNvSpPr txBox="1"/>
          <p:nvPr>
            <p:ph hasCustomPrompt="1" idx="3" type="title"/>
          </p:nvPr>
        </p:nvSpPr>
        <p:spPr>
          <a:xfrm>
            <a:off x="6430300" y="1779425"/>
            <a:ext cx="1946700" cy="13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19"/>
          <p:cNvSpPr txBox="1"/>
          <p:nvPr>
            <p:ph idx="1" type="subTitle"/>
          </p:nvPr>
        </p:nvSpPr>
        <p:spPr>
          <a:xfrm>
            <a:off x="1936600" y="3934825"/>
            <a:ext cx="1928100" cy="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4" type="subTitle"/>
          </p:nvPr>
        </p:nvSpPr>
        <p:spPr>
          <a:xfrm>
            <a:off x="6439600" y="3934825"/>
            <a:ext cx="1928100" cy="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hasCustomPrompt="1" idx="5" type="title"/>
          </p:nvPr>
        </p:nvSpPr>
        <p:spPr>
          <a:xfrm>
            <a:off x="4178800" y="1035750"/>
            <a:ext cx="1946700" cy="13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19"/>
          <p:cNvSpPr txBox="1"/>
          <p:nvPr>
            <p:ph idx="6" type="subTitle"/>
          </p:nvPr>
        </p:nvSpPr>
        <p:spPr>
          <a:xfrm>
            <a:off x="4188100" y="3191150"/>
            <a:ext cx="1928100" cy="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SECTION_HEADER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152200" y="3256625"/>
            <a:ext cx="4839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20"/>
          <p:cNvSpPr txBox="1"/>
          <p:nvPr>
            <p:ph hasCustomPrompt="1" idx="2" type="title"/>
          </p:nvPr>
        </p:nvSpPr>
        <p:spPr>
          <a:xfrm>
            <a:off x="1950300" y="1711525"/>
            <a:ext cx="52434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2562600" y="3930325"/>
            <a:ext cx="40188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2152200" y="2723225"/>
            <a:ext cx="4839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1950300" y="1178125"/>
            <a:ext cx="52434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549400" y="3396937"/>
            <a:ext cx="40452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TITLE_ONLY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1" name="Google Shape;111;p21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2" name="Google Shape;112;p21"/>
          <p:cNvSpPr txBox="1"/>
          <p:nvPr>
            <p:ph idx="2" type="title"/>
          </p:nvPr>
        </p:nvSpPr>
        <p:spPr>
          <a:xfrm>
            <a:off x="5072750" y="3428537"/>
            <a:ext cx="16206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5072750" y="3894137"/>
            <a:ext cx="1620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3" type="title"/>
          </p:nvPr>
        </p:nvSpPr>
        <p:spPr>
          <a:xfrm>
            <a:off x="6764958" y="3428537"/>
            <a:ext cx="16206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4" type="subTitle"/>
          </p:nvPr>
        </p:nvSpPr>
        <p:spPr>
          <a:xfrm>
            <a:off x="6764958" y="3894137"/>
            <a:ext cx="1620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5" type="title"/>
          </p:nvPr>
        </p:nvSpPr>
        <p:spPr>
          <a:xfrm>
            <a:off x="5072750" y="1172335"/>
            <a:ext cx="16206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6" type="subTitle"/>
          </p:nvPr>
        </p:nvSpPr>
        <p:spPr>
          <a:xfrm>
            <a:off x="5072750" y="1637935"/>
            <a:ext cx="1620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7" type="title"/>
          </p:nvPr>
        </p:nvSpPr>
        <p:spPr>
          <a:xfrm>
            <a:off x="6764958" y="1172335"/>
            <a:ext cx="16206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8" type="subTitle"/>
          </p:nvPr>
        </p:nvSpPr>
        <p:spPr>
          <a:xfrm>
            <a:off x="6764958" y="1637935"/>
            <a:ext cx="1620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TITLE_ONLY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22" name="Google Shape;122;p22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3" name="Google Shape;123;p22"/>
          <p:cNvSpPr txBox="1"/>
          <p:nvPr>
            <p:ph idx="2" type="title"/>
          </p:nvPr>
        </p:nvSpPr>
        <p:spPr>
          <a:xfrm>
            <a:off x="2022425" y="3457175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2022425" y="3846575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3" type="title"/>
          </p:nvPr>
        </p:nvSpPr>
        <p:spPr>
          <a:xfrm>
            <a:off x="4188100" y="3457175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4" type="subTitle"/>
          </p:nvPr>
        </p:nvSpPr>
        <p:spPr>
          <a:xfrm>
            <a:off x="4188100" y="3846575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5" type="title"/>
          </p:nvPr>
        </p:nvSpPr>
        <p:spPr>
          <a:xfrm>
            <a:off x="6353775" y="3457175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2"/>
          <p:cNvSpPr txBox="1"/>
          <p:nvPr>
            <p:ph idx="6" type="subTitle"/>
          </p:nvPr>
        </p:nvSpPr>
        <p:spPr>
          <a:xfrm>
            <a:off x="6353775" y="3846575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7" type="title"/>
          </p:nvPr>
        </p:nvSpPr>
        <p:spPr>
          <a:xfrm>
            <a:off x="2022425" y="1474825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8" type="subTitle"/>
          </p:nvPr>
        </p:nvSpPr>
        <p:spPr>
          <a:xfrm>
            <a:off x="2022425" y="1864225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9" type="title"/>
          </p:nvPr>
        </p:nvSpPr>
        <p:spPr>
          <a:xfrm>
            <a:off x="4188100" y="1474825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13" type="subTitle"/>
          </p:nvPr>
        </p:nvSpPr>
        <p:spPr>
          <a:xfrm>
            <a:off x="4188100" y="1864225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4" type="title"/>
          </p:nvPr>
        </p:nvSpPr>
        <p:spPr>
          <a:xfrm>
            <a:off x="6353775" y="1474825"/>
            <a:ext cx="19281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5" type="subTitle"/>
          </p:nvPr>
        </p:nvSpPr>
        <p:spPr>
          <a:xfrm>
            <a:off x="6353775" y="1864225"/>
            <a:ext cx="19281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TITLE_ONLY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37" name="Google Shape;137;p23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1">
  <p:cSld name="TITLE_ONLY_1_1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40" name="Google Shape;140;p24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1" name="Google Shape;141;p24"/>
          <p:cNvSpPr txBox="1"/>
          <p:nvPr>
            <p:ph idx="2" type="title"/>
          </p:nvPr>
        </p:nvSpPr>
        <p:spPr>
          <a:xfrm>
            <a:off x="1977200" y="1572800"/>
            <a:ext cx="16713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" name="Google Shape;142;p24"/>
          <p:cNvSpPr txBox="1"/>
          <p:nvPr>
            <p:ph idx="1" type="subTitle"/>
          </p:nvPr>
        </p:nvSpPr>
        <p:spPr>
          <a:xfrm>
            <a:off x="1977200" y="2876600"/>
            <a:ext cx="16713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24"/>
          <p:cNvSpPr txBox="1"/>
          <p:nvPr>
            <p:ph idx="3" type="title"/>
          </p:nvPr>
        </p:nvSpPr>
        <p:spPr>
          <a:xfrm>
            <a:off x="4301000" y="1572800"/>
            <a:ext cx="16713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4" type="subTitle"/>
          </p:nvPr>
        </p:nvSpPr>
        <p:spPr>
          <a:xfrm>
            <a:off x="4301000" y="2876600"/>
            <a:ext cx="16713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5" type="title"/>
          </p:nvPr>
        </p:nvSpPr>
        <p:spPr>
          <a:xfrm>
            <a:off x="6624801" y="1572800"/>
            <a:ext cx="16713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6" type="subTitle"/>
          </p:nvPr>
        </p:nvSpPr>
        <p:spPr>
          <a:xfrm>
            <a:off x="6624801" y="2876600"/>
            <a:ext cx="16713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3">
  <p:cSld name="SECTION_HEADER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2152200" y="2723225"/>
            <a:ext cx="4839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" name="Google Shape;149;p25"/>
          <p:cNvSpPr txBox="1"/>
          <p:nvPr>
            <p:ph hasCustomPrompt="1" idx="2" type="title"/>
          </p:nvPr>
        </p:nvSpPr>
        <p:spPr>
          <a:xfrm>
            <a:off x="1950300" y="1178125"/>
            <a:ext cx="52434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25"/>
          <p:cNvSpPr txBox="1"/>
          <p:nvPr>
            <p:ph idx="1" type="subTitle"/>
          </p:nvPr>
        </p:nvSpPr>
        <p:spPr>
          <a:xfrm>
            <a:off x="2549400" y="3396937"/>
            <a:ext cx="40452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1">
  <p:cSld name="TITLE_ONLY_1_1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3" name="Google Shape;153;p26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4" name="Google Shape;154;p26"/>
          <p:cNvSpPr txBox="1"/>
          <p:nvPr>
            <p:ph idx="2" type="title"/>
          </p:nvPr>
        </p:nvSpPr>
        <p:spPr>
          <a:xfrm>
            <a:off x="1838863" y="2486075"/>
            <a:ext cx="15165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1" type="subTitle"/>
          </p:nvPr>
        </p:nvSpPr>
        <p:spPr>
          <a:xfrm>
            <a:off x="1838863" y="2951675"/>
            <a:ext cx="15165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26"/>
          <p:cNvSpPr txBox="1"/>
          <p:nvPr>
            <p:ph idx="3" type="title"/>
          </p:nvPr>
        </p:nvSpPr>
        <p:spPr>
          <a:xfrm>
            <a:off x="3542230" y="2486075"/>
            <a:ext cx="15165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4" type="subTitle"/>
          </p:nvPr>
        </p:nvSpPr>
        <p:spPr>
          <a:xfrm>
            <a:off x="3542230" y="2951675"/>
            <a:ext cx="15165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5" type="title"/>
          </p:nvPr>
        </p:nvSpPr>
        <p:spPr>
          <a:xfrm>
            <a:off x="5245597" y="2486075"/>
            <a:ext cx="15165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6" type="subTitle"/>
          </p:nvPr>
        </p:nvSpPr>
        <p:spPr>
          <a:xfrm>
            <a:off x="5245597" y="2951675"/>
            <a:ext cx="15165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7" type="title"/>
          </p:nvPr>
        </p:nvSpPr>
        <p:spPr>
          <a:xfrm>
            <a:off x="6948947" y="2486075"/>
            <a:ext cx="15165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8" type="subTitle"/>
          </p:nvPr>
        </p:nvSpPr>
        <p:spPr>
          <a:xfrm>
            <a:off x="6948947" y="2951675"/>
            <a:ext cx="15165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4">
  <p:cSld name="SECTION_HEADER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1035550" y="2731750"/>
            <a:ext cx="4839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4" name="Google Shape;164;p27"/>
          <p:cNvSpPr txBox="1"/>
          <p:nvPr>
            <p:ph hasCustomPrompt="1" idx="2" type="title"/>
          </p:nvPr>
        </p:nvSpPr>
        <p:spPr>
          <a:xfrm>
            <a:off x="1035550" y="1186650"/>
            <a:ext cx="52434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35550" y="3405450"/>
            <a:ext cx="31785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5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2152200" y="2189825"/>
            <a:ext cx="4839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8" name="Google Shape;168;p28"/>
          <p:cNvSpPr txBox="1"/>
          <p:nvPr>
            <p:ph hasCustomPrompt="1" idx="2" type="title"/>
          </p:nvPr>
        </p:nvSpPr>
        <p:spPr>
          <a:xfrm>
            <a:off x="1950300" y="644725"/>
            <a:ext cx="52434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28"/>
          <p:cNvSpPr txBox="1"/>
          <p:nvPr>
            <p:ph idx="1" type="subTitle"/>
          </p:nvPr>
        </p:nvSpPr>
        <p:spPr>
          <a:xfrm>
            <a:off x="2713500" y="2863525"/>
            <a:ext cx="37170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hasCustomPrompt="1" type="title"/>
          </p:nvPr>
        </p:nvSpPr>
        <p:spPr>
          <a:xfrm>
            <a:off x="2349000" y="3024625"/>
            <a:ext cx="1599600" cy="5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2" name="Google Shape;172;p29"/>
          <p:cNvSpPr txBox="1"/>
          <p:nvPr>
            <p:ph idx="2"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3" name="Google Shape;173;p29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4" name="Google Shape;174;p29"/>
          <p:cNvSpPr txBox="1"/>
          <p:nvPr>
            <p:ph idx="3" type="title"/>
          </p:nvPr>
        </p:nvSpPr>
        <p:spPr>
          <a:xfrm>
            <a:off x="2356642" y="3579800"/>
            <a:ext cx="15843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29"/>
          <p:cNvSpPr txBox="1"/>
          <p:nvPr>
            <p:ph idx="1" type="subTitle"/>
          </p:nvPr>
        </p:nvSpPr>
        <p:spPr>
          <a:xfrm>
            <a:off x="2356642" y="3969200"/>
            <a:ext cx="15843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hasCustomPrompt="1" idx="4" type="title"/>
          </p:nvPr>
        </p:nvSpPr>
        <p:spPr>
          <a:xfrm>
            <a:off x="4360000" y="3024625"/>
            <a:ext cx="1599600" cy="5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7" name="Google Shape;177;p29"/>
          <p:cNvSpPr txBox="1"/>
          <p:nvPr>
            <p:ph idx="5" type="title"/>
          </p:nvPr>
        </p:nvSpPr>
        <p:spPr>
          <a:xfrm>
            <a:off x="4367642" y="3579800"/>
            <a:ext cx="15843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8" name="Google Shape;178;p29"/>
          <p:cNvSpPr txBox="1"/>
          <p:nvPr>
            <p:ph idx="6" type="subTitle"/>
          </p:nvPr>
        </p:nvSpPr>
        <p:spPr>
          <a:xfrm>
            <a:off x="4367642" y="3969200"/>
            <a:ext cx="15843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29"/>
          <p:cNvSpPr txBox="1"/>
          <p:nvPr>
            <p:ph hasCustomPrompt="1" idx="7" type="title"/>
          </p:nvPr>
        </p:nvSpPr>
        <p:spPr>
          <a:xfrm>
            <a:off x="6371000" y="3024625"/>
            <a:ext cx="1599600" cy="5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0" name="Google Shape;180;p29"/>
          <p:cNvSpPr txBox="1"/>
          <p:nvPr>
            <p:ph idx="8" type="title"/>
          </p:nvPr>
        </p:nvSpPr>
        <p:spPr>
          <a:xfrm>
            <a:off x="6378642" y="3579800"/>
            <a:ext cx="1584300" cy="4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9"/>
          <p:cNvSpPr txBox="1"/>
          <p:nvPr>
            <p:ph idx="9" type="subTitle"/>
          </p:nvPr>
        </p:nvSpPr>
        <p:spPr>
          <a:xfrm>
            <a:off x="6378642" y="3969200"/>
            <a:ext cx="15843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ical Design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idx="1" type="subTitle"/>
          </p:nvPr>
        </p:nvSpPr>
        <p:spPr>
          <a:xfrm>
            <a:off x="5667550" y="1681613"/>
            <a:ext cx="2716500" cy="5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2" type="body"/>
          </p:nvPr>
        </p:nvSpPr>
        <p:spPr>
          <a:xfrm>
            <a:off x="5667550" y="2226788"/>
            <a:ext cx="23664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" name="Google Shape;185;p30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86" name="Google Shape;186;p30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989050" y="2124150"/>
            <a:ext cx="31659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4297658" y="46129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ical Design 1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idx="1" type="subTitle"/>
          </p:nvPr>
        </p:nvSpPr>
        <p:spPr>
          <a:xfrm>
            <a:off x="5667550" y="1681613"/>
            <a:ext cx="2716500" cy="5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89" name="Google Shape;189;p31"/>
          <p:cNvSpPr txBox="1"/>
          <p:nvPr>
            <p:ph idx="2" type="body"/>
          </p:nvPr>
        </p:nvSpPr>
        <p:spPr>
          <a:xfrm>
            <a:off x="5667550" y="2226788"/>
            <a:ext cx="23664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31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91" name="Google Shape;191;p31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and credits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2152200" y="1058375"/>
            <a:ext cx="4839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4" name="Google Shape;194;p32"/>
          <p:cNvSpPr txBox="1"/>
          <p:nvPr>
            <p:ph idx="1" type="subTitle"/>
          </p:nvPr>
        </p:nvSpPr>
        <p:spPr>
          <a:xfrm>
            <a:off x="2939700" y="1826800"/>
            <a:ext cx="3264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5" name="Google Shape;195;p32"/>
          <p:cNvSpPr txBox="1"/>
          <p:nvPr/>
        </p:nvSpPr>
        <p:spPr>
          <a:xfrm>
            <a:off x="3332700" y="2853375"/>
            <a:ext cx="24786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10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SECTION_TITLE_AND_DESCRIPTION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IG_NUMBER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678738" y="885300"/>
            <a:ext cx="322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326961" y="885300"/>
            <a:ext cx="322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3" name="Google Shape;23;p5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6" name="Google Shape;26;p6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869600" y="1731150"/>
            <a:ext cx="3019800" cy="16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30" name="Google Shape;30;p7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8"/>
          <p:cNvGrpSpPr/>
          <p:nvPr/>
        </p:nvGrpSpPr>
        <p:grpSpPr>
          <a:xfrm>
            <a:off x="-1176142" y="-883393"/>
            <a:ext cx="11626011" cy="6755492"/>
            <a:chOff x="238125" y="783925"/>
            <a:chExt cx="7127275" cy="4141425"/>
          </a:xfrm>
        </p:grpSpPr>
        <p:sp>
          <p:nvSpPr>
            <p:cNvPr id="33" name="Google Shape;33;p8"/>
            <p:cNvSpPr/>
            <p:nvPr/>
          </p:nvSpPr>
          <p:spPr>
            <a:xfrm>
              <a:off x="238125" y="2990775"/>
              <a:ext cx="2218000" cy="1934575"/>
            </a:xfrm>
            <a:custGeom>
              <a:rect b="b" l="l" r="r" t="t"/>
              <a:pathLst>
                <a:path extrusionOk="0" h="77383" w="88720">
                  <a:moveTo>
                    <a:pt x="28020" y="1"/>
                  </a:moveTo>
                  <a:cubicBezTo>
                    <a:pt x="11294" y="1"/>
                    <a:pt x="0" y="39029"/>
                    <a:pt x="0" y="49219"/>
                  </a:cubicBezTo>
                  <a:cubicBezTo>
                    <a:pt x="0" y="69098"/>
                    <a:pt x="22760" y="77383"/>
                    <a:pt x="37752" y="77383"/>
                  </a:cubicBezTo>
                  <a:cubicBezTo>
                    <a:pt x="37781" y="77383"/>
                    <a:pt x="88719" y="73054"/>
                    <a:pt x="88719" y="67651"/>
                  </a:cubicBezTo>
                  <a:cubicBezTo>
                    <a:pt x="88719" y="67393"/>
                    <a:pt x="88690" y="67121"/>
                    <a:pt x="88633" y="66848"/>
                  </a:cubicBezTo>
                  <a:cubicBezTo>
                    <a:pt x="82957" y="64641"/>
                    <a:pt x="81252" y="61416"/>
                    <a:pt x="81252" y="57690"/>
                  </a:cubicBezTo>
                  <a:cubicBezTo>
                    <a:pt x="81252" y="51813"/>
                    <a:pt x="85150" y="45751"/>
                    <a:pt x="85150" y="38398"/>
                  </a:cubicBezTo>
                  <a:cubicBezTo>
                    <a:pt x="85150" y="12656"/>
                    <a:pt x="58864" y="21973"/>
                    <a:pt x="47011" y="13545"/>
                  </a:cubicBezTo>
                  <a:cubicBezTo>
                    <a:pt x="40533" y="8916"/>
                    <a:pt x="37279" y="1"/>
                    <a:pt x="28020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589250" y="783925"/>
              <a:ext cx="3293325" cy="3996300"/>
            </a:xfrm>
            <a:custGeom>
              <a:rect b="b" l="l" r="r" t="t"/>
              <a:pathLst>
                <a:path extrusionOk="0" h="159852" w="131733">
                  <a:moveTo>
                    <a:pt x="19780" y="0"/>
                  </a:moveTo>
                  <a:cubicBezTo>
                    <a:pt x="11825" y="0"/>
                    <a:pt x="2438" y="8686"/>
                    <a:pt x="2438" y="25168"/>
                  </a:cubicBezTo>
                  <a:cubicBezTo>
                    <a:pt x="2438" y="39830"/>
                    <a:pt x="8687" y="57058"/>
                    <a:pt x="8687" y="68653"/>
                  </a:cubicBezTo>
                  <a:cubicBezTo>
                    <a:pt x="8687" y="82155"/>
                    <a:pt x="1" y="94180"/>
                    <a:pt x="1" y="107194"/>
                  </a:cubicBezTo>
                  <a:cubicBezTo>
                    <a:pt x="1" y="153216"/>
                    <a:pt x="69658" y="152915"/>
                    <a:pt x="69844" y="152944"/>
                  </a:cubicBezTo>
                  <a:cubicBezTo>
                    <a:pt x="78257" y="154391"/>
                    <a:pt x="84248" y="159852"/>
                    <a:pt x="92533" y="159852"/>
                  </a:cubicBezTo>
                  <a:cubicBezTo>
                    <a:pt x="93636" y="159852"/>
                    <a:pt x="94740" y="159752"/>
                    <a:pt x="95829" y="159565"/>
                  </a:cubicBezTo>
                  <a:cubicBezTo>
                    <a:pt x="87774" y="157286"/>
                    <a:pt x="83016" y="151439"/>
                    <a:pt x="83016" y="144631"/>
                  </a:cubicBezTo>
                  <a:cubicBezTo>
                    <a:pt x="83016" y="126357"/>
                    <a:pt x="113401" y="119592"/>
                    <a:pt x="113401" y="100945"/>
                  </a:cubicBezTo>
                  <a:cubicBezTo>
                    <a:pt x="113401" y="62175"/>
                    <a:pt x="46267" y="75074"/>
                    <a:pt x="46267" y="50537"/>
                  </a:cubicBezTo>
                  <a:cubicBezTo>
                    <a:pt x="46267" y="25369"/>
                    <a:pt x="131732" y="33667"/>
                    <a:pt x="131732" y="14576"/>
                  </a:cubicBezTo>
                  <a:cubicBezTo>
                    <a:pt x="131732" y="7654"/>
                    <a:pt x="116382" y="2279"/>
                    <a:pt x="100258" y="2279"/>
                  </a:cubicBezTo>
                  <a:cubicBezTo>
                    <a:pt x="84449" y="2279"/>
                    <a:pt x="68611" y="5690"/>
                    <a:pt x="52745" y="5690"/>
                  </a:cubicBezTo>
                  <a:cubicBezTo>
                    <a:pt x="35761" y="5690"/>
                    <a:pt x="30429" y="0"/>
                    <a:pt x="19780" y="0"/>
                  </a:cubicBezTo>
                  <a:close/>
                </a:path>
              </a:pathLst>
            </a:custGeom>
            <a:solidFill>
              <a:srgbClr val="B2E2E3">
                <a:alpha val="19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8"/>
            <p:cNvSpPr/>
            <p:nvPr/>
          </p:nvSpPr>
          <p:spPr>
            <a:xfrm>
              <a:off x="4186050" y="1063050"/>
              <a:ext cx="2937500" cy="2960075"/>
            </a:xfrm>
            <a:custGeom>
              <a:rect b="b" l="l" r="r" t="t"/>
              <a:pathLst>
                <a:path extrusionOk="0" h="118403" w="117500">
                  <a:moveTo>
                    <a:pt x="106095" y="116177"/>
                  </a:moveTo>
                  <a:cubicBezTo>
                    <a:pt x="105103" y="116776"/>
                    <a:pt x="104177" y="117338"/>
                    <a:pt x="103525" y="118044"/>
                  </a:cubicBezTo>
                  <a:lnTo>
                    <a:pt x="106095" y="116177"/>
                  </a:lnTo>
                  <a:close/>
                  <a:moveTo>
                    <a:pt x="30156" y="0"/>
                  </a:moveTo>
                  <a:cubicBezTo>
                    <a:pt x="11724" y="0"/>
                    <a:pt x="0" y="12943"/>
                    <a:pt x="0" y="20295"/>
                  </a:cubicBezTo>
                  <a:cubicBezTo>
                    <a:pt x="0" y="57531"/>
                    <a:pt x="71076" y="28794"/>
                    <a:pt x="71076" y="69972"/>
                  </a:cubicBezTo>
                  <a:cubicBezTo>
                    <a:pt x="71076" y="76737"/>
                    <a:pt x="69184" y="83889"/>
                    <a:pt x="69184" y="91084"/>
                  </a:cubicBezTo>
                  <a:cubicBezTo>
                    <a:pt x="69184" y="107739"/>
                    <a:pt x="81395" y="118402"/>
                    <a:pt x="96631" y="118402"/>
                  </a:cubicBezTo>
                  <a:cubicBezTo>
                    <a:pt x="100558" y="118402"/>
                    <a:pt x="104299" y="117456"/>
                    <a:pt x="107294" y="115306"/>
                  </a:cubicBezTo>
                  <a:lnTo>
                    <a:pt x="107294" y="115306"/>
                  </a:lnTo>
                  <a:lnTo>
                    <a:pt x="106095" y="116177"/>
                  </a:lnTo>
                  <a:lnTo>
                    <a:pt x="106095" y="116177"/>
                  </a:lnTo>
                  <a:cubicBezTo>
                    <a:pt x="108588" y="114673"/>
                    <a:pt x="111494" y="112943"/>
                    <a:pt x="111494" y="108154"/>
                  </a:cubicBezTo>
                  <a:cubicBezTo>
                    <a:pt x="111494" y="100945"/>
                    <a:pt x="102866" y="94080"/>
                    <a:pt x="102866" y="84018"/>
                  </a:cubicBezTo>
                  <a:cubicBezTo>
                    <a:pt x="102866" y="68940"/>
                    <a:pt x="117499" y="64483"/>
                    <a:pt x="117499" y="41522"/>
                  </a:cubicBezTo>
                  <a:cubicBezTo>
                    <a:pt x="117499" y="29339"/>
                    <a:pt x="113859" y="4343"/>
                    <a:pt x="101633" y="4343"/>
                  </a:cubicBezTo>
                  <a:cubicBezTo>
                    <a:pt x="94137" y="4343"/>
                    <a:pt x="87358" y="10879"/>
                    <a:pt x="79346" y="10879"/>
                  </a:cubicBezTo>
                  <a:cubicBezTo>
                    <a:pt x="68539" y="10879"/>
                    <a:pt x="48831" y="0"/>
                    <a:pt x="3015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8"/>
            <p:cNvSpPr/>
            <p:nvPr/>
          </p:nvSpPr>
          <p:spPr>
            <a:xfrm>
              <a:off x="5137725" y="1079525"/>
              <a:ext cx="2227675" cy="1775175"/>
            </a:xfrm>
            <a:custGeom>
              <a:rect b="b" l="l" r="r" t="t"/>
              <a:pathLst>
                <a:path extrusionOk="0" h="71007" w="89107">
                  <a:moveTo>
                    <a:pt x="26731" y="0"/>
                  </a:moveTo>
                  <a:cubicBezTo>
                    <a:pt x="8844" y="0"/>
                    <a:pt x="1" y="14233"/>
                    <a:pt x="2050" y="21098"/>
                  </a:cubicBezTo>
                  <a:cubicBezTo>
                    <a:pt x="6637" y="36463"/>
                    <a:pt x="26502" y="31676"/>
                    <a:pt x="32077" y="35316"/>
                  </a:cubicBezTo>
                  <a:cubicBezTo>
                    <a:pt x="48790" y="46208"/>
                    <a:pt x="46877" y="71006"/>
                    <a:pt x="64540" y="71006"/>
                  </a:cubicBezTo>
                  <a:cubicBezTo>
                    <a:pt x="68447" y="71006"/>
                    <a:pt x="73311" y="69793"/>
                    <a:pt x="79547" y="66948"/>
                  </a:cubicBezTo>
                  <a:cubicBezTo>
                    <a:pt x="79876" y="63336"/>
                    <a:pt x="77569" y="60513"/>
                    <a:pt x="77569" y="57030"/>
                  </a:cubicBezTo>
                  <a:cubicBezTo>
                    <a:pt x="77569" y="48875"/>
                    <a:pt x="89107" y="41465"/>
                    <a:pt x="89107" y="31633"/>
                  </a:cubicBezTo>
                  <a:cubicBezTo>
                    <a:pt x="89107" y="789"/>
                    <a:pt x="44604" y="0"/>
                    <a:pt x="26731" y="0"/>
                  </a:cubicBezTo>
                  <a:close/>
                </a:path>
              </a:pathLst>
            </a:custGeom>
            <a:solidFill>
              <a:srgbClr val="B2E2E3">
                <a:alpha val="20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8"/>
            <p:cNvSpPr/>
            <p:nvPr/>
          </p:nvSpPr>
          <p:spPr>
            <a:xfrm>
              <a:off x="4477700" y="3095775"/>
              <a:ext cx="2566650" cy="1631075"/>
            </a:xfrm>
            <a:custGeom>
              <a:rect b="b" l="l" r="r" t="t"/>
              <a:pathLst>
                <a:path extrusionOk="0" h="65243" w="102666">
                  <a:moveTo>
                    <a:pt x="47714" y="0"/>
                  </a:moveTo>
                  <a:cubicBezTo>
                    <a:pt x="37595" y="301"/>
                    <a:pt x="44776" y="14820"/>
                    <a:pt x="27305" y="22646"/>
                  </a:cubicBezTo>
                  <a:cubicBezTo>
                    <a:pt x="19221" y="26258"/>
                    <a:pt x="1" y="33166"/>
                    <a:pt x="1" y="54335"/>
                  </a:cubicBezTo>
                  <a:cubicBezTo>
                    <a:pt x="1" y="63035"/>
                    <a:pt x="12184" y="65242"/>
                    <a:pt x="20841" y="65242"/>
                  </a:cubicBezTo>
                  <a:cubicBezTo>
                    <a:pt x="32479" y="65242"/>
                    <a:pt x="36965" y="62190"/>
                    <a:pt x="54952" y="62190"/>
                  </a:cubicBezTo>
                  <a:cubicBezTo>
                    <a:pt x="63265" y="62190"/>
                    <a:pt x="71635" y="62677"/>
                    <a:pt x="79963" y="62677"/>
                  </a:cubicBezTo>
                  <a:cubicBezTo>
                    <a:pt x="90684" y="62677"/>
                    <a:pt x="102666" y="62003"/>
                    <a:pt x="102666" y="51211"/>
                  </a:cubicBezTo>
                  <a:cubicBezTo>
                    <a:pt x="102666" y="50680"/>
                    <a:pt x="102565" y="50179"/>
                    <a:pt x="102264" y="49935"/>
                  </a:cubicBezTo>
                  <a:cubicBezTo>
                    <a:pt x="101720" y="49476"/>
                    <a:pt x="101017" y="49247"/>
                    <a:pt x="100415" y="48889"/>
                  </a:cubicBezTo>
                  <a:cubicBezTo>
                    <a:pt x="98925" y="49090"/>
                    <a:pt x="97463" y="49032"/>
                    <a:pt x="96044" y="49204"/>
                  </a:cubicBezTo>
                  <a:cubicBezTo>
                    <a:pt x="93146" y="49539"/>
                    <a:pt x="90449" y="49697"/>
                    <a:pt x="87937" y="49697"/>
                  </a:cubicBezTo>
                  <a:cubicBezTo>
                    <a:pt x="43443" y="49697"/>
                    <a:pt x="57132" y="0"/>
                    <a:pt x="47757" y="0"/>
                  </a:cubicBezTo>
                  <a:close/>
                </a:path>
              </a:pathLst>
            </a:custGeom>
            <a:solidFill>
              <a:srgbClr val="5BB8BB">
                <a:alpha val="21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8"/>
          <p:cNvSpPr txBox="1"/>
          <p:nvPr>
            <p:ph type="title"/>
          </p:nvPr>
        </p:nvSpPr>
        <p:spPr>
          <a:xfrm flipH="1">
            <a:off x="2497650" y="892625"/>
            <a:ext cx="4148700" cy="2232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1633700" y="873500"/>
            <a:ext cx="2716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taatliches"/>
              <a:buNone/>
              <a:defRPr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1633700" y="1949100"/>
            <a:ext cx="32736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43" name="Google Shape;43;p9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1572600" y="1841700"/>
            <a:ext cx="5998800" cy="14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60">
          <p15:clr>
            <a:srgbClr val="FA7B17"/>
          </p15:clr>
        </p15:guide>
        <p15:guide id="2" orient="horz" pos="2080">
          <p15:clr>
            <a:srgbClr val="FA7B17"/>
          </p15:clr>
        </p15:guide>
        <p15:guide id="3" pos="991">
          <p15:clr>
            <a:srgbClr val="FA7B17"/>
          </p15:clr>
        </p15:guide>
        <p15:guide id="4" pos="47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6DCFD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taatliches"/>
              <a:buNone/>
              <a:defRPr sz="2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Relationship Id="rId4" Type="http://schemas.openxmlformats.org/officeDocument/2006/relationships/image" Target="../media/image17.jpg"/><Relationship Id="rId5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ctrTitle"/>
          </p:nvPr>
        </p:nvSpPr>
        <p:spPr>
          <a:xfrm>
            <a:off x="1494150" y="2212500"/>
            <a:ext cx="6155700" cy="18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ORGANIZING: Through the arc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05" name="Google Shape;205;p37"/>
          <p:cNvCxnSpPr/>
          <p:nvPr/>
        </p:nvCxnSpPr>
        <p:spPr>
          <a:xfrm rot="10800000">
            <a:off x="2680100" y="949525"/>
            <a:ext cx="2810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37"/>
          <p:cNvCxnSpPr/>
          <p:nvPr/>
        </p:nvCxnSpPr>
        <p:spPr>
          <a:xfrm rot="10800000">
            <a:off x="4775975" y="949593"/>
            <a:ext cx="1687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7"/>
          <p:cNvCxnSpPr/>
          <p:nvPr/>
        </p:nvCxnSpPr>
        <p:spPr>
          <a:xfrm rot="10800000">
            <a:off x="2675700" y="4208000"/>
            <a:ext cx="3792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/>
        </p:nvSpPr>
        <p:spPr>
          <a:xfrm>
            <a:off x="1117675" y="490400"/>
            <a:ext cx="36039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The encounter</a:t>
            </a:r>
            <a:endParaRPr sz="45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1186075" y="1414175"/>
            <a:ext cx="53373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organizer must know and understand their story of self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Time for meeting people and building a relationship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is a time for networking and building the campaign.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/>
        </p:nvSpPr>
        <p:spPr>
          <a:xfrm>
            <a:off x="1117675" y="490400"/>
            <a:ext cx="36039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Disruption</a:t>
            </a:r>
            <a:endParaRPr sz="45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92" name="Google Shape;292;p47"/>
          <p:cNvSpPr txBox="1"/>
          <p:nvPr/>
        </p:nvSpPr>
        <p:spPr>
          <a:xfrm>
            <a:off x="1186075" y="1414175"/>
            <a:ext cx="75156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when an organizer will be using 1:1's with people building a coalition or a L.O.C ( Local Organizing Community) and honing in on an issue that the LOC can committee to building a campaign around.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Awakening will begin to happen as you are entering people a day to day life and making them aware of an issue and welcoming them to build shared power to make a change.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Typically the LOC along with the organizer will do a lot of the groundwork to make sure the group has accurate information and has done research into the issue.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/>
        </p:nvSpPr>
        <p:spPr>
          <a:xfrm>
            <a:off x="1117675" y="490400"/>
            <a:ext cx="54969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remaining/strategy</a:t>
            </a:r>
            <a:endParaRPr sz="45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98" name="Google Shape;298;p48"/>
          <p:cNvSpPr txBox="1"/>
          <p:nvPr/>
        </p:nvSpPr>
        <p:spPr>
          <a:xfrm>
            <a:off x="1186075" y="1414175"/>
            <a:ext cx="62154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Creating a new vision of how things should/could be. This vision should be built with the LOC and agreed with as the LOC should be the people closest to the issue.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Using your research, the organizer should have an understanding of who the targets are that have the power to create the change or help with your strategy.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/>
        </p:nvSpPr>
        <p:spPr>
          <a:xfrm>
            <a:off x="1117675" y="490400"/>
            <a:ext cx="54969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Action</a:t>
            </a:r>
            <a:endParaRPr sz="45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04" name="Google Shape;304;p49"/>
          <p:cNvSpPr txBox="1"/>
          <p:nvPr/>
        </p:nvSpPr>
        <p:spPr>
          <a:xfrm>
            <a:off x="1186075" y="1414175"/>
            <a:ext cx="62154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Radical system transformation.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put pressure on target or disposition maker.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can look many different ways.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"/>
          <p:cNvSpPr txBox="1"/>
          <p:nvPr/>
        </p:nvSpPr>
        <p:spPr>
          <a:xfrm>
            <a:off x="1117675" y="490400"/>
            <a:ext cx="54969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Reflection &amp; follow up</a:t>
            </a:r>
            <a:endParaRPr sz="45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10" name="Google Shape;310;p50"/>
          <p:cNvSpPr txBox="1"/>
          <p:nvPr/>
        </p:nvSpPr>
        <p:spPr>
          <a:xfrm>
            <a:off x="1186075" y="1414175"/>
            <a:ext cx="62154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with your LOC on what happened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Sometimes you have to follow up with the decision makers if they agreed to make a radical change. </a:t>
            </a: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Hold them accountable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the changes they agreed to help make, This could look like policy change, replicating funds in a more equitable way, or join the LOC. 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/>
          <p:nvPr>
            <p:ph type="title"/>
          </p:nvPr>
        </p:nvSpPr>
        <p:spPr>
          <a:xfrm>
            <a:off x="551950" y="786950"/>
            <a:ext cx="3610800" cy="16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Celebrate your wins!!!</a:t>
            </a:r>
            <a:endParaRPr sz="5800"/>
          </a:p>
        </p:txBody>
      </p:sp>
      <p:sp>
        <p:nvSpPr>
          <p:cNvPr id="316" name="Google Shape;316;p51"/>
          <p:cNvSpPr txBox="1"/>
          <p:nvPr/>
        </p:nvSpPr>
        <p:spPr>
          <a:xfrm>
            <a:off x="551950" y="2737075"/>
            <a:ext cx="2475900" cy="17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can look many different ways. The spectrum of wins ranges.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975" y="433225"/>
            <a:ext cx="4283950" cy="427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2"/>
          <p:cNvSpPr txBox="1"/>
          <p:nvPr/>
        </p:nvSpPr>
        <p:spPr>
          <a:xfrm>
            <a:off x="5535375" y="1334250"/>
            <a:ext cx="30636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How do we organize in a time of isolation?</a:t>
            </a:r>
            <a:endParaRPr sz="39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323" name="Google Shape;3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25" y="67263"/>
            <a:ext cx="4972425" cy="500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1749750" y="958738"/>
            <a:ext cx="1229100" cy="7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3" name="Google Shape;213;p38"/>
          <p:cNvSpPr txBox="1"/>
          <p:nvPr>
            <p:ph idx="2" type="title"/>
          </p:nvPr>
        </p:nvSpPr>
        <p:spPr>
          <a:xfrm>
            <a:off x="3200161" y="1069693"/>
            <a:ext cx="47034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story</a:t>
            </a:r>
            <a:endParaRPr/>
          </a:p>
        </p:txBody>
      </p:sp>
      <p:sp>
        <p:nvSpPr>
          <p:cNvPr id="214" name="Google Shape;214;p38"/>
          <p:cNvSpPr txBox="1"/>
          <p:nvPr>
            <p:ph idx="1" type="subTitle"/>
          </p:nvPr>
        </p:nvSpPr>
        <p:spPr>
          <a:xfrm>
            <a:off x="3200161" y="1474721"/>
            <a:ext cx="47034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Youth Organizing in Indigenous Communities</a:t>
            </a:r>
            <a:endParaRPr/>
          </a:p>
        </p:txBody>
      </p:sp>
      <p:sp>
        <p:nvSpPr>
          <p:cNvPr id="215" name="Google Shape;215;p38"/>
          <p:cNvSpPr txBox="1"/>
          <p:nvPr>
            <p:ph idx="3" type="title"/>
          </p:nvPr>
        </p:nvSpPr>
        <p:spPr>
          <a:xfrm>
            <a:off x="1749750" y="1796337"/>
            <a:ext cx="1229100" cy="7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6" name="Google Shape;216;p38"/>
          <p:cNvSpPr txBox="1"/>
          <p:nvPr>
            <p:ph idx="4" type="title"/>
          </p:nvPr>
        </p:nvSpPr>
        <p:spPr>
          <a:xfrm>
            <a:off x="3200161" y="1907455"/>
            <a:ext cx="47034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community organizing</a:t>
            </a:r>
            <a:endParaRPr/>
          </a:p>
        </p:txBody>
      </p:sp>
      <p:sp>
        <p:nvSpPr>
          <p:cNvPr id="217" name="Google Shape;217;p38"/>
          <p:cNvSpPr txBox="1"/>
          <p:nvPr>
            <p:ph idx="5" type="subTitle"/>
          </p:nvPr>
        </p:nvSpPr>
        <p:spPr>
          <a:xfrm>
            <a:off x="3200161" y="2312320"/>
            <a:ext cx="47034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Finding examples from the group - Word Cloud activity</a:t>
            </a:r>
            <a:endParaRPr/>
          </a:p>
        </p:txBody>
      </p:sp>
      <p:sp>
        <p:nvSpPr>
          <p:cNvPr id="218" name="Google Shape;218;p38"/>
          <p:cNvSpPr txBox="1"/>
          <p:nvPr>
            <p:ph idx="6" type="title"/>
          </p:nvPr>
        </p:nvSpPr>
        <p:spPr>
          <a:xfrm>
            <a:off x="1749750" y="2633937"/>
            <a:ext cx="1229100" cy="7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9" name="Google Shape;219;p38"/>
          <p:cNvSpPr txBox="1"/>
          <p:nvPr>
            <p:ph idx="7" type="title"/>
          </p:nvPr>
        </p:nvSpPr>
        <p:spPr>
          <a:xfrm>
            <a:off x="3200161" y="2745054"/>
            <a:ext cx="47034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STRATEGY: arc of organizing</a:t>
            </a:r>
            <a:endParaRPr/>
          </a:p>
        </p:txBody>
      </p:sp>
      <p:sp>
        <p:nvSpPr>
          <p:cNvPr id="220" name="Google Shape;220;p38"/>
          <p:cNvSpPr txBox="1"/>
          <p:nvPr>
            <p:ph idx="8" type="subTitle"/>
          </p:nvPr>
        </p:nvSpPr>
        <p:spPr>
          <a:xfrm>
            <a:off x="3200161" y="3149919"/>
            <a:ext cx="47034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the arc of organizing? How do I use it?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8"/>
          <p:cNvSpPr txBox="1"/>
          <p:nvPr>
            <p:ph idx="9" type="title"/>
          </p:nvPr>
        </p:nvSpPr>
        <p:spPr>
          <a:xfrm>
            <a:off x="1749750" y="3471536"/>
            <a:ext cx="1229100" cy="7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2" name="Google Shape;222;p38"/>
          <p:cNvSpPr txBox="1"/>
          <p:nvPr>
            <p:ph idx="13" type="title"/>
          </p:nvPr>
        </p:nvSpPr>
        <p:spPr>
          <a:xfrm>
            <a:off x="3200161" y="3582653"/>
            <a:ext cx="47034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Organizing in a time of isolation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325" y="2122600"/>
            <a:ext cx="3542700" cy="28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0200" y="175200"/>
            <a:ext cx="5410325" cy="32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/>
          <p:nvPr/>
        </p:nvSpPr>
        <p:spPr>
          <a:xfrm>
            <a:off x="490400" y="1573825"/>
            <a:ext cx="2406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Banner drop for NOLNG Movement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6398000" y="3512650"/>
            <a:ext cx="23379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Banner drop for Undam the Klamath Movement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6759925" y="2228375"/>
            <a:ext cx="18645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“The Coordination of cooperative efforts and campaigning carried out by local residents to promote the interest of the community.”</a:t>
            </a:r>
            <a:endParaRPr/>
          </a:p>
        </p:txBody>
      </p:sp>
      <p:sp>
        <p:nvSpPr>
          <p:cNvPr id="236" name="Google Shape;236;p40"/>
          <p:cNvSpPr txBox="1"/>
          <p:nvPr>
            <p:ph type="title"/>
          </p:nvPr>
        </p:nvSpPr>
        <p:spPr>
          <a:xfrm>
            <a:off x="6759925" y="1156350"/>
            <a:ext cx="186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Community organizing</a:t>
            </a:r>
            <a:endParaRPr sz="3000"/>
          </a:p>
        </p:txBody>
      </p:sp>
      <p:pic>
        <p:nvPicPr>
          <p:cNvPr id="237" name="Google Shape;23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175" y="426800"/>
            <a:ext cx="4522500" cy="42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1011750" y="601975"/>
            <a:ext cx="4839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organizer</a:t>
            </a:r>
            <a:endParaRPr/>
          </a:p>
        </p:txBody>
      </p:sp>
      <p:sp>
        <p:nvSpPr>
          <p:cNvPr id="243" name="Google Shape;243;p41"/>
          <p:cNvSpPr txBox="1"/>
          <p:nvPr>
            <p:ph idx="1" type="subTitle"/>
          </p:nvPr>
        </p:nvSpPr>
        <p:spPr>
          <a:xfrm>
            <a:off x="1011750" y="1630838"/>
            <a:ext cx="55110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build a collective power with people to work toward a common goal.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not be a position of authority - There is always more power when working together.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no specific designated role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always learning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title"/>
          </p:nvPr>
        </p:nvSpPr>
        <p:spPr>
          <a:xfrm>
            <a:off x="1011750" y="1122150"/>
            <a:ext cx="4211700" cy="31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long term strategy of the Organizer is to build and train leaders to the point where they are able to do the work of the organizer and lead campaigns.</a:t>
            </a:r>
            <a:endParaRPr b="1" sz="5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475" y="894613"/>
            <a:ext cx="3587076" cy="35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213" y="34950"/>
            <a:ext cx="5173576" cy="50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1160025" y="647600"/>
            <a:ext cx="4839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WORD CLOUD </a:t>
            </a:r>
            <a:endParaRPr sz="4900"/>
          </a:p>
        </p:txBody>
      </p:sp>
      <p:sp>
        <p:nvSpPr>
          <p:cNvPr id="260" name="Google Shape;260;p44"/>
          <p:cNvSpPr txBox="1"/>
          <p:nvPr>
            <p:ph idx="6" type="subTitle"/>
          </p:nvPr>
        </p:nvSpPr>
        <p:spPr>
          <a:xfrm>
            <a:off x="1011750" y="1630850"/>
            <a:ext cx="7131300" cy="13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What are some examples of community organizing?</a:t>
            </a:r>
            <a:endParaRPr b="1" sz="2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4"/>
          <p:cNvSpPr txBox="1"/>
          <p:nvPr>
            <p:ph idx="6" type="subTitle"/>
          </p:nvPr>
        </p:nvSpPr>
        <p:spPr>
          <a:xfrm>
            <a:off x="1182900" y="3072500"/>
            <a:ext cx="6789000" cy="8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Respond at: </a:t>
            </a:r>
            <a:r>
              <a:rPr lang="en" sz="2700">
                <a:solidFill>
                  <a:srgbClr val="000000"/>
                </a:solidFill>
                <a:highlight>
                  <a:srgbClr val="FFFFFF"/>
                </a:highlight>
              </a:rPr>
              <a:t>PollEv.com/mahlijaflore664</a:t>
            </a:r>
            <a:endParaRPr sz="2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Or text </a:t>
            </a:r>
            <a:r>
              <a:rPr lang="en" sz="2700">
                <a:solidFill>
                  <a:srgbClr val="000000"/>
                </a:solidFill>
                <a:highlight>
                  <a:srgbClr val="FFFFFF"/>
                </a:highlight>
              </a:rPr>
              <a:t>MAHLIJAFLORE664 </a:t>
            </a:r>
            <a:r>
              <a:rPr b="1" lang="en" sz="2700">
                <a:solidFill>
                  <a:srgbClr val="FFFFFF"/>
                </a:solidFill>
              </a:rPr>
              <a:t>to </a:t>
            </a:r>
            <a:r>
              <a:rPr lang="en" sz="2700">
                <a:solidFill>
                  <a:srgbClr val="000000"/>
                </a:solidFill>
                <a:highlight>
                  <a:srgbClr val="FFFFFF"/>
                </a:highlight>
              </a:rPr>
              <a:t>37607 </a:t>
            </a:r>
            <a:r>
              <a:rPr b="1" lang="en" sz="2700">
                <a:solidFill>
                  <a:srgbClr val="FFFFFF"/>
                </a:solidFill>
              </a:rPr>
              <a:t>to join through text.</a:t>
            </a:r>
            <a:endParaRPr b="1" sz="2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45"/>
          <p:cNvCxnSpPr/>
          <p:nvPr/>
        </p:nvCxnSpPr>
        <p:spPr>
          <a:xfrm rot="10800000">
            <a:off x="2138667" y="1686237"/>
            <a:ext cx="2704500" cy="17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45"/>
          <p:cNvCxnSpPr/>
          <p:nvPr/>
        </p:nvCxnSpPr>
        <p:spPr>
          <a:xfrm rot="10800000">
            <a:off x="4757384" y="1702997"/>
            <a:ext cx="2291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45"/>
          <p:cNvCxnSpPr/>
          <p:nvPr/>
        </p:nvCxnSpPr>
        <p:spPr>
          <a:xfrm rot="10800000">
            <a:off x="2084631" y="3457263"/>
            <a:ext cx="495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45"/>
          <p:cNvSpPr txBox="1"/>
          <p:nvPr>
            <p:ph type="title"/>
          </p:nvPr>
        </p:nvSpPr>
        <p:spPr>
          <a:xfrm>
            <a:off x="1731600" y="1950619"/>
            <a:ext cx="5680800" cy="12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The arc of organizing</a:t>
            </a:r>
            <a:endParaRPr sz="6300"/>
          </a:p>
        </p:txBody>
      </p:sp>
      <p:sp>
        <p:nvSpPr>
          <p:cNvPr id="270" name="Google Shape;270;p45"/>
          <p:cNvSpPr txBox="1"/>
          <p:nvPr/>
        </p:nvSpPr>
        <p:spPr>
          <a:xfrm>
            <a:off x="5068100" y="695675"/>
            <a:ext cx="2109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rPr>
              <a:t>The encounter</a:t>
            </a:r>
            <a:endParaRPr sz="100">
              <a:solidFill>
                <a:schemeClr val="accent1"/>
              </a:solidFill>
            </a:endParaRPr>
          </a:p>
        </p:txBody>
      </p:sp>
      <p:sp>
        <p:nvSpPr>
          <p:cNvPr id="271" name="Google Shape;271;p45"/>
          <p:cNvSpPr txBox="1"/>
          <p:nvPr/>
        </p:nvSpPr>
        <p:spPr>
          <a:xfrm>
            <a:off x="6953975" y="2320050"/>
            <a:ext cx="2109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rPr>
              <a:t>Disruption</a:t>
            </a:r>
            <a:endParaRPr sz="100">
              <a:solidFill>
                <a:schemeClr val="accent1"/>
              </a:solidFill>
            </a:endParaRPr>
          </a:p>
        </p:txBody>
      </p:sp>
      <p:sp>
        <p:nvSpPr>
          <p:cNvPr id="272" name="Google Shape;272;p45"/>
          <p:cNvSpPr txBox="1"/>
          <p:nvPr/>
        </p:nvSpPr>
        <p:spPr>
          <a:xfrm>
            <a:off x="4996550" y="3944425"/>
            <a:ext cx="28386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rPr>
              <a:t>Remaining/Strategy</a:t>
            </a:r>
            <a:endParaRPr sz="100">
              <a:solidFill>
                <a:schemeClr val="accent1"/>
              </a:solidFill>
            </a:endParaRPr>
          </a:p>
        </p:txBody>
      </p:sp>
      <p:sp>
        <p:nvSpPr>
          <p:cNvPr id="273" name="Google Shape;273;p45"/>
          <p:cNvSpPr txBox="1"/>
          <p:nvPr/>
        </p:nvSpPr>
        <p:spPr>
          <a:xfrm>
            <a:off x="1629625" y="3843375"/>
            <a:ext cx="2109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rPr>
              <a:t>aCTION</a:t>
            </a:r>
            <a:endParaRPr sz="100">
              <a:solidFill>
                <a:schemeClr val="accent1"/>
              </a:solidFill>
            </a:endParaRPr>
          </a:p>
        </p:txBody>
      </p:sp>
      <p:sp>
        <p:nvSpPr>
          <p:cNvPr id="274" name="Google Shape;274;p45"/>
          <p:cNvSpPr txBox="1"/>
          <p:nvPr/>
        </p:nvSpPr>
        <p:spPr>
          <a:xfrm>
            <a:off x="328875" y="2278200"/>
            <a:ext cx="2109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rPr>
              <a:t>rEFLECTION &amp; follow up</a:t>
            </a:r>
            <a:endParaRPr sz="100">
              <a:solidFill>
                <a:schemeClr val="accent1"/>
              </a:solidFill>
            </a:endParaRPr>
          </a:p>
        </p:txBody>
      </p:sp>
      <p:sp>
        <p:nvSpPr>
          <p:cNvPr id="275" name="Google Shape;275;p45"/>
          <p:cNvSpPr txBox="1"/>
          <p:nvPr/>
        </p:nvSpPr>
        <p:spPr>
          <a:xfrm>
            <a:off x="1427900" y="695675"/>
            <a:ext cx="2109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Staatliches"/>
                <a:ea typeface="Staatliches"/>
                <a:cs typeface="Staatliches"/>
                <a:sym typeface="Staatliches"/>
              </a:rPr>
              <a:t>Celebrate</a:t>
            </a:r>
            <a:endParaRPr sz="100">
              <a:solidFill>
                <a:schemeClr val="accent1"/>
              </a:solidFill>
            </a:endParaRPr>
          </a:p>
        </p:txBody>
      </p:sp>
      <p:cxnSp>
        <p:nvCxnSpPr>
          <p:cNvPr id="276" name="Google Shape;276;p45"/>
          <p:cNvCxnSpPr>
            <a:stCxn id="271" idx="2"/>
          </p:cNvCxnSpPr>
          <p:nvPr/>
        </p:nvCxnSpPr>
        <p:spPr>
          <a:xfrm flipH="1">
            <a:off x="7515725" y="2924250"/>
            <a:ext cx="493200" cy="999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45"/>
          <p:cNvCxnSpPr>
            <a:stCxn id="270" idx="3"/>
          </p:cNvCxnSpPr>
          <p:nvPr/>
        </p:nvCxnSpPr>
        <p:spPr>
          <a:xfrm>
            <a:off x="7178000" y="997775"/>
            <a:ext cx="520200" cy="1226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p45"/>
          <p:cNvCxnSpPr>
            <a:stCxn id="272" idx="1"/>
          </p:cNvCxnSpPr>
          <p:nvPr/>
        </p:nvCxnSpPr>
        <p:spPr>
          <a:xfrm rot="10800000">
            <a:off x="3022250" y="4162825"/>
            <a:ext cx="1974300" cy="83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45"/>
          <p:cNvCxnSpPr>
            <a:stCxn id="273" idx="1"/>
          </p:cNvCxnSpPr>
          <p:nvPr/>
        </p:nvCxnSpPr>
        <p:spPr>
          <a:xfrm rot="10800000">
            <a:off x="1106125" y="3307275"/>
            <a:ext cx="523500" cy="838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45"/>
          <p:cNvCxnSpPr/>
          <p:nvPr/>
        </p:nvCxnSpPr>
        <p:spPr>
          <a:xfrm flipH="1" rot="10800000">
            <a:off x="980800" y="1277425"/>
            <a:ext cx="775500" cy="980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ter Resourc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2E2E3"/>
      </a:accent1>
      <a:accent2>
        <a:srgbClr val="5BB8BB"/>
      </a:accent2>
      <a:accent3>
        <a:srgbClr val="5EDBEF"/>
      </a:accent3>
      <a:accent4>
        <a:srgbClr val="6DCFD1"/>
      </a:accent4>
      <a:accent5>
        <a:srgbClr val="0097A7"/>
      </a:accent5>
      <a:accent6>
        <a:srgbClr val="00C3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