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verage"/>
      <p:regular r:id="rId12"/>
    </p:embeddedFont>
    <p:embeddedFont>
      <p:font typeface="Oswald"/>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swald-regular.fntdata"/><Relationship Id="rId12" Type="http://schemas.openxmlformats.org/officeDocument/2006/relationships/font" Target="fonts/Average-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Oswa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8e7bf0a5b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8e7bf0a5b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8e7bf0a5b5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8e7bf0a5b5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8e7bf0a5b5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8e7bf0a5b5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8e7bf0a5b5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8e7bf0a5b5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8e7bf0a5b5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8e7bf0a5b5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e7bf0a5b5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e7bf0a5b5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nvSpPr>
        <p:spPr>
          <a:xfrm>
            <a:off x="-11050" y="-71875"/>
            <a:ext cx="9199200" cy="52962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pic>
        <p:nvPicPr>
          <p:cNvPr id="60" name="Google Shape;60;p13"/>
          <p:cNvPicPr preferRelativeResize="0"/>
          <p:nvPr/>
        </p:nvPicPr>
        <p:blipFill>
          <a:blip r:embed="rId3">
            <a:alphaModFix/>
          </a:blip>
          <a:stretch>
            <a:fillRect/>
          </a:stretch>
        </p:blipFill>
        <p:spPr>
          <a:xfrm>
            <a:off x="939475" y="152400"/>
            <a:ext cx="7298150" cy="4838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Settler Colonialism &amp; Indigenous Foods</a:t>
            </a:r>
            <a:endParaRPr/>
          </a:p>
        </p:txBody>
      </p:sp>
      <p:sp>
        <p:nvSpPr>
          <p:cNvPr id="66" name="Google Shape;66;p14"/>
          <p:cNvSpPr txBox="1"/>
          <p:nvPr>
            <p:ph idx="1" type="body"/>
          </p:nvPr>
        </p:nvSpPr>
        <p:spPr>
          <a:xfrm>
            <a:off x="311700" y="572700"/>
            <a:ext cx="8520600" cy="3416400"/>
          </a:xfrm>
          <a:prstGeom prst="rect">
            <a:avLst/>
          </a:prstGeom>
        </p:spPr>
        <p:txBody>
          <a:bodyPr anchorCtr="0" anchor="t" bIns="91425" lIns="91425" spcFirstLastPara="1" rIns="91425" wrap="square" tIns="91425">
            <a:noAutofit/>
          </a:bodyPr>
          <a:lstStyle/>
          <a:p>
            <a:pPr indent="-342900" lvl="0" marL="457200" rtl="0" algn="l">
              <a:spcBef>
                <a:spcPts val="1000"/>
              </a:spcBef>
              <a:spcAft>
                <a:spcPts val="0"/>
              </a:spcAft>
              <a:buSzPts val="1800"/>
              <a:buChar char="●"/>
            </a:pPr>
            <a:r>
              <a:rPr lang="en"/>
              <a:t>Deliberate and unintentional destruction of Indigenous food systems</a:t>
            </a:r>
            <a:endParaRPr/>
          </a:p>
          <a:p>
            <a:pPr indent="-342900" lvl="0" marL="457200" rtl="0" algn="l">
              <a:spcBef>
                <a:spcPts val="1600"/>
              </a:spcBef>
              <a:spcAft>
                <a:spcPts val="0"/>
              </a:spcAft>
              <a:buSzPts val="1800"/>
              <a:buChar char="●"/>
            </a:pPr>
            <a:r>
              <a:rPr lang="en"/>
              <a:t>Land dispossession via removal, allotment, relocation</a:t>
            </a:r>
            <a:endParaRPr/>
          </a:p>
          <a:p>
            <a:pPr indent="-342900" lvl="0" marL="457200" rtl="0" algn="l">
              <a:spcBef>
                <a:spcPts val="1000"/>
              </a:spcBef>
              <a:spcAft>
                <a:spcPts val="0"/>
              </a:spcAft>
              <a:buSzPts val="1800"/>
              <a:buChar char="●"/>
            </a:pPr>
            <a:r>
              <a:rPr lang="en"/>
              <a:t>Imposition of Western agriculture</a:t>
            </a:r>
            <a:endParaRPr/>
          </a:p>
          <a:p>
            <a:pPr indent="-342900" lvl="0" marL="457200" rtl="0" algn="l">
              <a:spcBef>
                <a:spcPts val="1000"/>
              </a:spcBef>
              <a:spcAft>
                <a:spcPts val="0"/>
              </a:spcAft>
              <a:buSzPts val="1800"/>
              <a:buChar char="●"/>
            </a:pPr>
            <a:r>
              <a:rPr lang="en"/>
              <a:t>Interfering with the transfer of food-related knowledge</a:t>
            </a:r>
            <a:endParaRPr/>
          </a:p>
          <a:p>
            <a:pPr indent="-342900" lvl="0" marL="457200" rtl="0" algn="l">
              <a:spcBef>
                <a:spcPts val="1000"/>
              </a:spcBef>
              <a:spcAft>
                <a:spcPts val="0"/>
              </a:spcAft>
              <a:buSzPts val="1800"/>
              <a:buChar char="●"/>
            </a:pPr>
            <a:r>
              <a:rPr lang="en"/>
              <a:t>Environmental change</a:t>
            </a:r>
            <a:endParaRPr/>
          </a:p>
          <a:p>
            <a:pPr indent="-317500" lvl="1" marL="914400" rtl="0" algn="l">
              <a:spcBef>
                <a:spcPts val="0"/>
              </a:spcBef>
              <a:spcAft>
                <a:spcPts val="0"/>
              </a:spcAft>
              <a:buSzPts val="1400"/>
              <a:buChar char="○"/>
            </a:pPr>
            <a:r>
              <a:rPr lang="en"/>
              <a:t>Damming </a:t>
            </a:r>
            <a:endParaRPr/>
          </a:p>
          <a:p>
            <a:pPr indent="-317500" lvl="1" marL="914400" rtl="0" algn="l">
              <a:spcBef>
                <a:spcPts val="0"/>
              </a:spcBef>
              <a:spcAft>
                <a:spcPts val="0"/>
              </a:spcAft>
              <a:buSzPts val="1400"/>
              <a:buChar char="○"/>
            </a:pPr>
            <a:r>
              <a:rPr lang="en"/>
              <a:t>Flooding</a:t>
            </a:r>
            <a:endParaRPr/>
          </a:p>
          <a:p>
            <a:pPr indent="-317500" lvl="1" marL="914400" rtl="0" algn="l">
              <a:spcBef>
                <a:spcPts val="0"/>
              </a:spcBef>
              <a:spcAft>
                <a:spcPts val="0"/>
              </a:spcAft>
              <a:buSzPts val="1400"/>
              <a:buChar char="○"/>
            </a:pPr>
            <a:r>
              <a:rPr lang="en"/>
              <a:t>Industrial contamination </a:t>
            </a:r>
            <a:endParaRPr/>
          </a:p>
          <a:p>
            <a:pPr indent="-317500" lvl="1" marL="914400" rtl="0" algn="l">
              <a:spcBef>
                <a:spcPts val="0"/>
              </a:spcBef>
              <a:spcAft>
                <a:spcPts val="0"/>
              </a:spcAft>
              <a:buSzPts val="1400"/>
              <a:buChar char="○"/>
            </a:pPr>
            <a:r>
              <a:rPr lang="en"/>
              <a:t>Climate change </a:t>
            </a:r>
            <a:endParaRPr/>
          </a:p>
          <a:p>
            <a:pPr indent="0" lvl="0" marL="0" rtl="0" algn="l">
              <a:spcBef>
                <a:spcPts val="1600"/>
              </a:spcBef>
              <a:spcAft>
                <a:spcPts val="1600"/>
              </a:spcAft>
              <a:buNone/>
            </a:pPr>
            <a:r>
              <a:rPr b="1" i="1" lang="en"/>
              <a:t>“As the availability of foods declined, so too have the stories, languages, cultural practices, interpersonal relationships, and outdoor activities implicated in those food systems.”</a:t>
            </a:r>
            <a:r>
              <a:rPr lang="en"/>
              <a:t> </a:t>
            </a:r>
            <a:r>
              <a:rPr lang="en" sz="1300"/>
              <a:t>- Elizabeth Hoover and Devon A. Mihesuah </a:t>
            </a:r>
            <a:endParaRPr sz="13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0" st="0"/>
                                            </p:txEl>
                                          </p:spTgt>
                                        </p:tgtEl>
                                        <p:attrNameLst>
                                          <p:attrName>style.visibility</p:attrName>
                                        </p:attrNameLst>
                                      </p:cBhvr>
                                      <p:to>
                                        <p:strVal val="visible"/>
                                      </p:to>
                                    </p:set>
                                    <p:animEffect filter="fade" transition="in">
                                      <p:cBhvr>
                                        <p:cTn dur="1000"/>
                                        <p:tgtEl>
                                          <p:spTgt spid="6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1" st="1"/>
                                            </p:txEl>
                                          </p:spTgt>
                                        </p:tgtEl>
                                        <p:attrNameLst>
                                          <p:attrName>style.visibility</p:attrName>
                                        </p:attrNameLst>
                                      </p:cBhvr>
                                      <p:to>
                                        <p:strVal val="visible"/>
                                      </p:to>
                                    </p:set>
                                    <p:animEffect filter="fade" transition="in">
                                      <p:cBhvr>
                                        <p:cTn dur="1000"/>
                                        <p:tgtEl>
                                          <p:spTgt spid="6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2" st="2"/>
                                            </p:txEl>
                                          </p:spTgt>
                                        </p:tgtEl>
                                        <p:attrNameLst>
                                          <p:attrName>style.visibility</p:attrName>
                                        </p:attrNameLst>
                                      </p:cBhvr>
                                      <p:to>
                                        <p:strVal val="visible"/>
                                      </p:to>
                                    </p:set>
                                    <p:animEffect filter="fade" transition="in">
                                      <p:cBhvr>
                                        <p:cTn dur="1000"/>
                                        <p:tgtEl>
                                          <p:spTgt spid="6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3" st="3"/>
                                            </p:txEl>
                                          </p:spTgt>
                                        </p:tgtEl>
                                        <p:attrNameLst>
                                          <p:attrName>style.visibility</p:attrName>
                                        </p:attrNameLst>
                                      </p:cBhvr>
                                      <p:to>
                                        <p:strVal val="visible"/>
                                      </p:to>
                                    </p:set>
                                    <p:animEffect filter="fade" transition="in">
                                      <p:cBhvr>
                                        <p:cTn dur="1000"/>
                                        <p:tgtEl>
                                          <p:spTgt spid="6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4" st="4"/>
                                            </p:txEl>
                                          </p:spTgt>
                                        </p:tgtEl>
                                        <p:attrNameLst>
                                          <p:attrName>style.visibility</p:attrName>
                                        </p:attrNameLst>
                                      </p:cBhvr>
                                      <p:to>
                                        <p:strVal val="visible"/>
                                      </p:to>
                                    </p:set>
                                    <p:animEffect filter="fade" transition="in">
                                      <p:cBhvr>
                                        <p:cTn dur="1000"/>
                                        <p:tgtEl>
                                          <p:spTgt spid="6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5" st="5"/>
                                            </p:txEl>
                                          </p:spTgt>
                                        </p:tgtEl>
                                        <p:attrNameLst>
                                          <p:attrName>style.visibility</p:attrName>
                                        </p:attrNameLst>
                                      </p:cBhvr>
                                      <p:to>
                                        <p:strVal val="visible"/>
                                      </p:to>
                                    </p:set>
                                    <p:animEffect filter="fade" transition="in">
                                      <p:cBhvr>
                                        <p:cTn dur="1000"/>
                                        <p:tgtEl>
                                          <p:spTgt spid="6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6" st="6"/>
                                            </p:txEl>
                                          </p:spTgt>
                                        </p:tgtEl>
                                        <p:attrNameLst>
                                          <p:attrName>style.visibility</p:attrName>
                                        </p:attrNameLst>
                                      </p:cBhvr>
                                      <p:to>
                                        <p:strVal val="visible"/>
                                      </p:to>
                                    </p:set>
                                    <p:animEffect filter="fade" transition="in">
                                      <p:cBhvr>
                                        <p:cTn dur="1000"/>
                                        <p:tgtEl>
                                          <p:spTgt spid="6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7" st="7"/>
                                            </p:txEl>
                                          </p:spTgt>
                                        </p:tgtEl>
                                        <p:attrNameLst>
                                          <p:attrName>style.visibility</p:attrName>
                                        </p:attrNameLst>
                                      </p:cBhvr>
                                      <p:to>
                                        <p:strVal val="visible"/>
                                      </p:to>
                                    </p:set>
                                    <p:animEffect filter="fade" transition="in">
                                      <p:cBhvr>
                                        <p:cTn dur="1000"/>
                                        <p:tgtEl>
                                          <p:spTgt spid="6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8" st="8"/>
                                            </p:txEl>
                                          </p:spTgt>
                                        </p:tgtEl>
                                        <p:attrNameLst>
                                          <p:attrName>style.visibility</p:attrName>
                                        </p:attrNameLst>
                                      </p:cBhvr>
                                      <p:to>
                                        <p:strVal val="visible"/>
                                      </p:to>
                                    </p:set>
                                    <p:animEffect filter="fade" transition="in">
                                      <p:cBhvr>
                                        <p:cTn dur="1000"/>
                                        <p:tgtEl>
                                          <p:spTgt spid="66">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9" st="9"/>
                                            </p:txEl>
                                          </p:spTgt>
                                        </p:tgtEl>
                                        <p:attrNameLst>
                                          <p:attrName>style.visibility</p:attrName>
                                        </p:attrNameLst>
                                      </p:cBhvr>
                                      <p:to>
                                        <p:strVal val="visible"/>
                                      </p:to>
                                    </p:set>
                                    <p:animEffect filter="fade" transition="in">
                                      <p:cBhvr>
                                        <p:cTn dur="1000"/>
                                        <p:tgtEl>
                                          <p:spTgt spid="66">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Food Sovereignty? </a:t>
            </a:r>
            <a:endParaRPr/>
          </a:p>
        </p:txBody>
      </p:sp>
      <p:sp>
        <p:nvSpPr>
          <p:cNvPr id="72" name="Google Shape;72;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First defined in 1996 by La Via Campesina, an international group of peasant and small-scale farmers who sought to articulate a common response to neoliberalism and the dominant market economy and to defend their rights to lands and seeds</a:t>
            </a:r>
            <a:endParaRPr/>
          </a:p>
          <a:p>
            <a:pPr indent="-342900" lvl="0" marL="457200" rtl="0" algn="l">
              <a:spcBef>
                <a:spcPts val="1000"/>
              </a:spcBef>
              <a:spcAft>
                <a:spcPts val="0"/>
              </a:spcAft>
              <a:buSzPts val="1800"/>
              <a:buChar char="●"/>
            </a:pPr>
            <a:r>
              <a:rPr lang="en"/>
              <a:t>At the 2007 Forum for Food Sovereignty, 80 countries adopted the Declaration of Nyéléni, which includes the following definition: </a:t>
            </a:r>
            <a:endParaRPr/>
          </a:p>
          <a:p>
            <a:pPr indent="0" lvl="0" marL="914400" rtl="0" algn="l">
              <a:spcBef>
                <a:spcPts val="1000"/>
              </a:spcBef>
              <a:spcAft>
                <a:spcPts val="1600"/>
              </a:spcAft>
              <a:buNone/>
            </a:pPr>
            <a:r>
              <a:rPr lang="en"/>
              <a:t>“Food sovereignty is the right of peoples to healthy and culturally appropriate food produced through ecologically sound and sustainable methods, and their right to define their own food and agriculture systems.”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Indigenous Food Sovereignty?</a:t>
            </a:r>
            <a:endParaRPr/>
          </a:p>
        </p:txBody>
      </p:sp>
      <p:sp>
        <p:nvSpPr>
          <p:cNvPr id="78" name="Google Shape;78;p16"/>
          <p:cNvSpPr txBox="1"/>
          <p:nvPr>
            <p:ph idx="1" type="body"/>
          </p:nvPr>
        </p:nvSpPr>
        <p:spPr>
          <a:xfrm>
            <a:off x="-71875" y="516750"/>
            <a:ext cx="5990400" cy="4188000"/>
          </a:xfrm>
          <a:prstGeom prst="rect">
            <a:avLst/>
          </a:prstGeom>
        </p:spPr>
        <p:txBody>
          <a:bodyPr anchorCtr="0" anchor="t" bIns="91425" lIns="91425" spcFirstLastPara="1" rIns="91425" wrap="square" tIns="91425">
            <a:noAutofit/>
          </a:bodyPr>
          <a:lstStyle/>
          <a:p>
            <a:pPr indent="-342900" lvl="0" marL="457200" rtl="0" algn="l">
              <a:spcBef>
                <a:spcPts val="1000"/>
              </a:spcBef>
              <a:spcAft>
                <a:spcPts val="0"/>
              </a:spcAft>
              <a:buSzPts val="1800"/>
              <a:buChar char="●"/>
            </a:pPr>
            <a:r>
              <a:rPr lang="en"/>
              <a:t>Refers to a re-connection to land-based food and political systems and seeks to uphold sacred responsibilities to nurture relationships with our land, culture, spirituality, and future generations</a:t>
            </a:r>
            <a:endParaRPr/>
          </a:p>
          <a:p>
            <a:pPr indent="-342900" lvl="0" marL="457200" rtl="0" algn="l">
              <a:spcBef>
                <a:spcPts val="1600"/>
              </a:spcBef>
              <a:spcAft>
                <a:spcPts val="0"/>
              </a:spcAft>
              <a:buSzPts val="1800"/>
              <a:buChar char="●"/>
            </a:pPr>
            <a:r>
              <a:rPr lang="en"/>
              <a:t>“Explicitly connects the health of food with the health of the land and identifies a history of social injustice as having radically reduced indigenous food sovereignty in colonized nations” (Karlah Rae Rudolph &amp; Stéphane McLachlan)</a:t>
            </a:r>
            <a:endParaRPr/>
          </a:p>
          <a:p>
            <a:pPr indent="-342900" lvl="0" marL="457200" rtl="0" algn="l">
              <a:spcBef>
                <a:spcPts val="1000"/>
              </a:spcBef>
              <a:spcAft>
                <a:spcPts val="1600"/>
              </a:spcAft>
              <a:buSzPts val="1800"/>
              <a:buChar char="●"/>
            </a:pPr>
            <a:r>
              <a:rPr lang="en"/>
              <a:t>Framework for exploring the right conditions for “reclaiming the social, political, and personal health we once experienced prior to colonization” (Dawn Morrison, Secwepemc)</a:t>
            </a:r>
            <a:endParaRPr/>
          </a:p>
        </p:txBody>
      </p:sp>
      <p:pic>
        <p:nvPicPr>
          <p:cNvPr id="79" name="Google Shape;79;p16"/>
          <p:cNvPicPr preferRelativeResize="0"/>
          <p:nvPr/>
        </p:nvPicPr>
        <p:blipFill>
          <a:blip r:embed="rId3">
            <a:alphaModFix/>
          </a:blip>
          <a:stretch>
            <a:fillRect/>
          </a:stretch>
        </p:blipFill>
        <p:spPr>
          <a:xfrm>
            <a:off x="5968275" y="604600"/>
            <a:ext cx="2845046" cy="4266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0" st="0"/>
                                            </p:txEl>
                                          </p:spTgt>
                                        </p:tgtEl>
                                        <p:attrNameLst>
                                          <p:attrName>style.visibility</p:attrName>
                                        </p:attrNameLst>
                                      </p:cBhvr>
                                      <p:to>
                                        <p:strVal val="visible"/>
                                      </p:to>
                                    </p:set>
                                    <p:animEffect filter="fade" transition="in">
                                      <p:cBhvr>
                                        <p:cTn dur="1000"/>
                                        <p:tgtEl>
                                          <p:spTgt spid="7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1" st="1"/>
                                            </p:txEl>
                                          </p:spTgt>
                                        </p:tgtEl>
                                        <p:attrNameLst>
                                          <p:attrName>style.visibility</p:attrName>
                                        </p:attrNameLst>
                                      </p:cBhvr>
                                      <p:to>
                                        <p:strVal val="visible"/>
                                      </p:to>
                                    </p:set>
                                    <p:animEffect filter="fade" transition="in">
                                      <p:cBhvr>
                                        <p:cTn dur="1000"/>
                                        <p:tgtEl>
                                          <p:spTgt spid="7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xEl>
                                              <p:pRg end="2" st="2"/>
                                            </p:txEl>
                                          </p:spTgt>
                                        </p:tgtEl>
                                        <p:attrNameLst>
                                          <p:attrName>style.visibility</p:attrName>
                                        </p:attrNameLst>
                                      </p:cBhvr>
                                      <p:to>
                                        <p:strVal val="visible"/>
                                      </p:to>
                                    </p:set>
                                    <p:animEffect filter="fade" transition="in">
                                      <p:cBhvr>
                                        <p:cTn dur="1000"/>
                                        <p:tgtEl>
                                          <p:spTgt spid="78">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132700" y="2141250"/>
            <a:ext cx="8491800" cy="861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“The concept of Indigenous food sovereignty is not focused on only </a:t>
            </a:r>
            <a:r>
              <a:rPr i="1" lang="en" u="sng"/>
              <a:t>rights to</a:t>
            </a:r>
            <a:r>
              <a:rPr i="1" lang="en"/>
              <a:t> </a:t>
            </a:r>
            <a:r>
              <a:rPr lang="en"/>
              <a:t>land, food, and the ability to control a production system, but also </a:t>
            </a:r>
            <a:r>
              <a:rPr i="1" lang="en" u="sng"/>
              <a:t>responsibilities to</a:t>
            </a:r>
            <a:r>
              <a:rPr i="1" lang="en"/>
              <a:t> </a:t>
            </a:r>
            <a:r>
              <a:rPr lang="en"/>
              <a:t>and culturally, ecologically, and spiritually appropriate </a:t>
            </a:r>
            <a:r>
              <a:rPr i="1" lang="en" u="sng"/>
              <a:t>relationships with</a:t>
            </a:r>
            <a:r>
              <a:rPr i="1" lang="en"/>
              <a:t> </a:t>
            </a:r>
            <a:r>
              <a:rPr lang="en"/>
              <a:t>elements of those systems.”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sz="3100"/>
              <a:t>- Elizabeth Hoover &amp; Devon A. Mihesuah</a:t>
            </a:r>
            <a:endParaRPr sz="3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Four Principles of Indigenous Food Sovereignty</a:t>
            </a:r>
            <a:endParaRPr/>
          </a:p>
        </p:txBody>
      </p:sp>
      <p:sp>
        <p:nvSpPr>
          <p:cNvPr id="90" name="Google Shape;90;p18"/>
          <p:cNvSpPr txBox="1"/>
          <p:nvPr>
            <p:ph idx="1" type="body"/>
          </p:nvPr>
        </p:nvSpPr>
        <p:spPr>
          <a:xfrm>
            <a:off x="0" y="771750"/>
            <a:ext cx="9144000" cy="4570800"/>
          </a:xfrm>
          <a:prstGeom prst="rect">
            <a:avLst/>
          </a:prstGeom>
        </p:spPr>
        <p:txBody>
          <a:bodyPr anchorCtr="0" anchor="t" bIns="91425" lIns="91425" spcFirstLastPara="1" rIns="91425" wrap="square" tIns="91425">
            <a:noAutofit/>
          </a:bodyPr>
          <a:lstStyle/>
          <a:p>
            <a:pPr indent="-342900" lvl="0" marL="457200" rtl="0" algn="l">
              <a:spcBef>
                <a:spcPts val="1000"/>
              </a:spcBef>
              <a:spcAft>
                <a:spcPts val="0"/>
              </a:spcAft>
              <a:buSzPts val="1800"/>
              <a:buAutoNum type="arabicPeriod"/>
            </a:pPr>
            <a:r>
              <a:rPr lang="en"/>
              <a:t>The recognition that the right to food is </a:t>
            </a:r>
            <a:r>
              <a:rPr i="1" lang="en"/>
              <a:t>sacred</a:t>
            </a:r>
            <a:r>
              <a:rPr lang="en"/>
              <a:t>, and food sovereignty is achieved by upholding sacred responsibilities to nurture relationships with the land, plants, and animals that provide food</a:t>
            </a:r>
            <a:endParaRPr/>
          </a:p>
          <a:p>
            <a:pPr indent="-342900" lvl="0" marL="457200" rtl="0" algn="l">
              <a:spcBef>
                <a:spcPts val="1000"/>
              </a:spcBef>
              <a:spcAft>
                <a:spcPts val="0"/>
              </a:spcAft>
              <a:buSzPts val="1800"/>
              <a:buAutoNum type="arabicPeriod"/>
            </a:pPr>
            <a:r>
              <a:rPr lang="en"/>
              <a:t>Day-to-day </a:t>
            </a:r>
            <a:r>
              <a:rPr i="1" lang="en"/>
              <a:t>participation </a:t>
            </a:r>
            <a:r>
              <a:rPr lang="en"/>
              <a:t>in Indigenous food-related action at all levels, including individual, family, community, and region</a:t>
            </a:r>
            <a:endParaRPr/>
          </a:p>
          <a:p>
            <a:pPr indent="-342900" lvl="0" marL="457200" rtl="0" algn="l">
              <a:spcBef>
                <a:spcPts val="1000"/>
              </a:spcBef>
              <a:spcAft>
                <a:spcPts val="0"/>
              </a:spcAft>
              <a:buSzPts val="1800"/>
              <a:buAutoNum type="arabicPeriod"/>
            </a:pPr>
            <a:r>
              <a:rPr i="1" lang="en"/>
              <a:t>Self-determination</a:t>
            </a:r>
            <a:r>
              <a:rPr lang="en"/>
              <a:t>, or the ability of communities and families to respond to their needs for culturally relevant foods and to have the freedom to make decisions over the amount and quality of food they hunt, fish, gather, grow, and eat</a:t>
            </a:r>
            <a:endParaRPr/>
          </a:p>
          <a:p>
            <a:pPr indent="-342900" lvl="0" marL="457200" rtl="0" algn="l">
              <a:spcBef>
                <a:spcPts val="1000"/>
              </a:spcBef>
              <a:spcAft>
                <a:spcPts val="1000"/>
              </a:spcAft>
              <a:buSzPts val="1800"/>
              <a:buAutoNum type="arabicPeriod"/>
            </a:pPr>
            <a:r>
              <a:rPr i="1" lang="en"/>
              <a:t>Legislation and policy support</a:t>
            </a:r>
            <a:r>
              <a:rPr lang="en"/>
              <a:t> to reconcile Indigenous food and cultural values with colonialist laws, policies, and mainstream economic activities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0" st="0"/>
                                            </p:txEl>
                                          </p:spTgt>
                                        </p:tgtEl>
                                        <p:attrNameLst>
                                          <p:attrName>style.visibility</p:attrName>
                                        </p:attrNameLst>
                                      </p:cBhvr>
                                      <p:to>
                                        <p:strVal val="visible"/>
                                      </p:to>
                                    </p:set>
                                    <p:animEffect filter="fade" transition="in">
                                      <p:cBhvr>
                                        <p:cTn dur="1000"/>
                                        <p:tgtEl>
                                          <p:spTgt spid="9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1" st="1"/>
                                            </p:txEl>
                                          </p:spTgt>
                                        </p:tgtEl>
                                        <p:attrNameLst>
                                          <p:attrName>style.visibility</p:attrName>
                                        </p:attrNameLst>
                                      </p:cBhvr>
                                      <p:to>
                                        <p:strVal val="visible"/>
                                      </p:to>
                                    </p:set>
                                    <p:animEffect filter="fade" transition="in">
                                      <p:cBhvr>
                                        <p:cTn dur="1000"/>
                                        <p:tgtEl>
                                          <p:spTgt spid="9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2" st="2"/>
                                            </p:txEl>
                                          </p:spTgt>
                                        </p:tgtEl>
                                        <p:attrNameLst>
                                          <p:attrName>style.visibility</p:attrName>
                                        </p:attrNameLst>
                                      </p:cBhvr>
                                      <p:to>
                                        <p:strVal val="visible"/>
                                      </p:to>
                                    </p:set>
                                    <p:animEffect filter="fade" transition="in">
                                      <p:cBhvr>
                                        <p:cTn dur="1000"/>
                                        <p:tgtEl>
                                          <p:spTgt spid="9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xEl>
                                              <p:pRg end="3" st="3"/>
                                            </p:txEl>
                                          </p:spTgt>
                                        </p:tgtEl>
                                        <p:attrNameLst>
                                          <p:attrName>style.visibility</p:attrName>
                                        </p:attrNameLst>
                                      </p:cBhvr>
                                      <p:to>
                                        <p:strVal val="visible"/>
                                      </p:to>
                                    </p:set>
                                    <p:animEffect filter="fade" transition="in">
                                      <p:cBhvr>
                                        <p:cTn dur="1000"/>
                                        <p:tgtEl>
                                          <p:spTgt spid="90">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