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Garamon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11" Type="http://schemas.openxmlformats.org/officeDocument/2006/relationships/slide" Target="slides/slide7.xml"/><Relationship Id="rId22" Type="http://schemas.openxmlformats.org/officeDocument/2006/relationships/font" Target="fonts/Garamond-italic.fntdata"/><Relationship Id="rId10" Type="http://schemas.openxmlformats.org/officeDocument/2006/relationships/slide" Target="slides/slide6.xml"/><Relationship Id="rId21" Type="http://schemas.openxmlformats.org/officeDocument/2006/relationships/font" Target="fonts/Garamond-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Garamon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 name="Google Shape;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6" name="Google Shape;96;p1: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a:t>Past present and future of flow study science in the Klamath Basin.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4" name="Shape 74"/>
        <p:cNvGrpSpPr/>
        <p:nvPr/>
      </p:nvGrpSpPr>
      <p:grpSpPr>
        <a:xfrm>
          <a:off x="0" y="0"/>
          <a:ext cx="0" cy="0"/>
          <a:chOff x="0" y="0"/>
          <a:chExt cx="0" cy="0"/>
        </a:xfrm>
      </p:grpSpPr>
      <p:sp>
        <p:nvSpPr>
          <p:cNvPr id="75" name="Google Shape;7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7" name="Google Shape;77;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1" name="Shape 81"/>
        <p:cNvGrpSpPr/>
        <p:nvPr/>
      </p:nvGrpSpPr>
      <p:grpSpPr>
        <a:xfrm>
          <a:off x="0" y="0"/>
          <a:ext cx="0" cy="0"/>
          <a:chOff x="0" y="0"/>
          <a:chExt cx="0" cy="0"/>
        </a:xfrm>
      </p:grpSpPr>
      <p:sp>
        <p:nvSpPr>
          <p:cNvPr id="82" name="Google Shape;8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4 Content" type="fourObj">
  <p:cSld name="FOUR_OBJECTS">
    <p:spTree>
      <p:nvGrpSpPr>
        <p:cNvPr id="27" name="Shape 27"/>
        <p:cNvGrpSpPr/>
        <p:nvPr/>
      </p:nvGrpSpPr>
      <p:grpSpPr>
        <a:xfrm>
          <a:off x="0" y="0"/>
          <a:ext cx="0" cy="0"/>
          <a:chOff x="0" y="0"/>
          <a:chExt cx="0" cy="0"/>
        </a:xfrm>
      </p:grpSpPr>
      <p:sp>
        <p:nvSpPr>
          <p:cNvPr id="28" name="Google Shape;28;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6197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3" type="body"/>
          </p:nvPr>
        </p:nvSpPr>
        <p:spPr>
          <a:xfrm>
            <a:off x="609600" y="3938589"/>
            <a:ext cx="5384800" cy="21875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4" type="body"/>
          </p:nvPr>
        </p:nvSpPr>
        <p:spPr>
          <a:xfrm>
            <a:off x="6197600" y="3938589"/>
            <a:ext cx="5384800" cy="21875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7" name="Shape 47"/>
        <p:cNvGrpSpPr/>
        <p:nvPr/>
      </p:nvGrpSpPr>
      <p:grpSpPr>
        <a:xfrm>
          <a:off x="0" y="0"/>
          <a:ext cx="0" cy="0"/>
          <a:chOff x="0" y="0"/>
          <a:chExt cx="0" cy="0"/>
        </a:xfrm>
      </p:grpSpPr>
      <p:sp>
        <p:nvSpPr>
          <p:cNvPr id="48" name="Google Shape;4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3" name="Shape 53"/>
        <p:cNvGrpSpPr/>
        <p:nvPr/>
      </p:nvGrpSpPr>
      <p:grpSpPr>
        <a:xfrm>
          <a:off x="0" y="0"/>
          <a:ext cx="0" cy="0"/>
          <a:chOff x="0" y="0"/>
          <a:chExt cx="0" cy="0"/>
        </a:xfrm>
      </p:grpSpPr>
      <p:sp>
        <p:nvSpPr>
          <p:cNvPr id="54" name="Google Shape;54;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2" name="Shape 62"/>
        <p:cNvGrpSpPr/>
        <p:nvPr/>
      </p:nvGrpSpPr>
      <p:grpSpPr>
        <a:xfrm>
          <a:off x="0" y="0"/>
          <a:ext cx="0" cy="0"/>
          <a:chOff x="0" y="0"/>
          <a:chExt cx="0" cy="0"/>
        </a:xfrm>
      </p:grpSpPr>
      <p:sp>
        <p:nvSpPr>
          <p:cNvPr id="63" name="Google Shape;6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jpg"/><Relationship Id="rId13" Type="http://schemas.openxmlformats.org/officeDocument/2006/relationships/image" Target="../media/image13.jpg"/><Relationship Id="rId12"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9.jpg"/><Relationship Id="rId9" Type="http://schemas.openxmlformats.org/officeDocument/2006/relationships/image" Target="../media/image6.jpg"/><Relationship Id="rId15" Type="http://schemas.openxmlformats.org/officeDocument/2006/relationships/image" Target="../media/image2.jpg"/><Relationship Id="rId1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5.jpg"/><Relationship Id="rId8" Type="http://schemas.openxmlformats.org/officeDocument/2006/relationships/image" Target="../media/image4.jpg"/></Relationships>
</file>

<file path=ppt/slides/_rels/slide4.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jpg"/><Relationship Id="rId13" Type="http://schemas.openxmlformats.org/officeDocument/2006/relationships/image" Target="../media/image13.jpg"/><Relationship Id="rId12"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9.jpg"/><Relationship Id="rId9" Type="http://schemas.openxmlformats.org/officeDocument/2006/relationships/image" Target="../media/image6.jpg"/><Relationship Id="rId15" Type="http://schemas.openxmlformats.org/officeDocument/2006/relationships/image" Target="../media/image2.jpg"/><Relationship Id="rId1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5.jpg"/><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jpg"/><Relationship Id="rId13" Type="http://schemas.openxmlformats.org/officeDocument/2006/relationships/image" Target="../media/image13.jpg"/><Relationship Id="rId12"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9.jpg"/><Relationship Id="rId9" Type="http://schemas.openxmlformats.org/officeDocument/2006/relationships/image" Target="../media/image6.jpg"/><Relationship Id="rId15" Type="http://schemas.openxmlformats.org/officeDocument/2006/relationships/image" Target="../media/image2.jpg"/><Relationship Id="rId1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5.jpg"/><Relationship Id="rId8"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ph idx="4294967295"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9" name="Google Shape;99;p14"/>
          <p:cNvPicPr preferRelativeResize="0"/>
          <p:nvPr/>
        </p:nvPicPr>
        <p:blipFill rotWithShape="1">
          <a:blip r:embed="rId3">
            <a:alphaModFix/>
          </a:blip>
          <a:srcRect b="0" l="0" r="0" t="0"/>
          <a:stretch/>
        </p:blipFill>
        <p:spPr>
          <a:xfrm>
            <a:off x="1524000" y="-57150"/>
            <a:ext cx="9296400" cy="6972300"/>
          </a:xfrm>
          <a:prstGeom prst="rect">
            <a:avLst/>
          </a:prstGeom>
          <a:noFill/>
          <a:ln>
            <a:noFill/>
          </a:ln>
        </p:spPr>
      </p:pic>
      <p:sp>
        <p:nvSpPr>
          <p:cNvPr id="100" name="Google Shape;100;p14"/>
          <p:cNvSpPr txBox="1"/>
          <p:nvPr>
            <p:ph type="ctrTitle"/>
          </p:nvPr>
        </p:nvSpPr>
        <p:spPr>
          <a:xfrm>
            <a:off x="1650275" y="1706880"/>
            <a:ext cx="6399213" cy="1524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9900"/>
              </a:buClr>
              <a:buSzPts val="3600"/>
              <a:buFont typeface="Calibri"/>
              <a:buNone/>
            </a:pPr>
            <a:r>
              <a:rPr b="1" lang="en-US" sz="3600">
                <a:solidFill>
                  <a:srgbClr val="FF9900"/>
                </a:solidFill>
              </a:rPr>
              <a:t>Klamath River Basin Restoration</a:t>
            </a:r>
            <a:br>
              <a:rPr b="1" lang="en-US" sz="3600">
                <a:solidFill>
                  <a:srgbClr val="FF9900"/>
                </a:solidFill>
              </a:rPr>
            </a:br>
            <a:r>
              <a:rPr b="1" lang="en-US" sz="3600">
                <a:solidFill>
                  <a:srgbClr val="FF9900"/>
                </a:solidFill>
              </a:rPr>
              <a:t>State of the Salmon</a:t>
            </a:r>
            <a:endParaRPr b="1" sz="3600">
              <a:solidFill>
                <a:srgbClr val="FF9900"/>
              </a:solidFill>
            </a:endParaRPr>
          </a:p>
        </p:txBody>
      </p:sp>
      <p:sp>
        <p:nvSpPr>
          <p:cNvPr id="101" name="Google Shape;101;p14"/>
          <p:cNvSpPr txBox="1"/>
          <p:nvPr>
            <p:ph idx="1" type="subTitle"/>
          </p:nvPr>
        </p:nvSpPr>
        <p:spPr>
          <a:xfrm>
            <a:off x="1905000" y="4038600"/>
            <a:ext cx="4572000" cy="17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rgbClr val="FFFF00"/>
              </a:buClr>
              <a:buSzPts val="2400"/>
              <a:buNone/>
            </a:pPr>
            <a:r>
              <a:rPr lang="en-US">
                <a:solidFill>
                  <a:srgbClr val="FFFF00"/>
                </a:solidFill>
              </a:rPr>
              <a:t>Michael Belchik</a:t>
            </a:r>
            <a:endParaRPr/>
          </a:p>
          <a:p>
            <a:pPr indent="0" lvl="0" marL="0" rtl="0" algn="ctr">
              <a:lnSpc>
                <a:spcPct val="90000"/>
              </a:lnSpc>
              <a:spcBef>
                <a:spcPts val="1000"/>
              </a:spcBef>
              <a:spcAft>
                <a:spcPts val="0"/>
              </a:spcAft>
              <a:buClr>
                <a:srgbClr val="FFFF00"/>
              </a:buClr>
              <a:buSzPts val="2400"/>
              <a:buNone/>
            </a:pPr>
            <a:r>
              <a:rPr lang="en-US">
                <a:solidFill>
                  <a:srgbClr val="FFFF00"/>
                </a:solidFill>
              </a:rPr>
              <a:t>Yurok Tribal Fisheries Program</a:t>
            </a:r>
            <a:endParaRPr/>
          </a:p>
        </p:txBody>
      </p:sp>
      <p:pic>
        <p:nvPicPr>
          <p:cNvPr id="102" name="Google Shape;102;p14"/>
          <p:cNvPicPr preferRelativeResize="0"/>
          <p:nvPr/>
        </p:nvPicPr>
        <p:blipFill rotWithShape="1">
          <a:blip r:embed="rId4">
            <a:alphaModFix/>
          </a:blip>
          <a:srcRect b="0" l="0" r="0" t="0"/>
          <a:stretch/>
        </p:blipFill>
        <p:spPr>
          <a:xfrm>
            <a:off x="7543800" y="3733800"/>
            <a:ext cx="2667000" cy="25796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Documents and Settings\Michael Belchik\My Documents\My Pictures\belchik\KFLOW PHOTOS\iron gate, shasta river\DSCN1216.JPG" id="275" name="Google Shape;275;p23"/>
          <p:cNvPicPr preferRelativeResize="0"/>
          <p:nvPr/>
        </p:nvPicPr>
        <p:blipFill rotWithShape="1">
          <a:blip r:embed="rId3">
            <a:alphaModFix/>
          </a:blip>
          <a:srcRect b="0" l="0" r="0" t="0"/>
          <a:stretch/>
        </p:blipFill>
        <p:spPr>
          <a:xfrm>
            <a:off x="-406400" y="-1447800"/>
            <a:ext cx="13004800" cy="9753600"/>
          </a:xfrm>
          <a:prstGeom prst="rect">
            <a:avLst/>
          </a:prstGeom>
          <a:noFill/>
          <a:ln>
            <a:noFill/>
          </a:ln>
        </p:spPr>
      </p:pic>
      <p:sp>
        <p:nvSpPr>
          <p:cNvPr id="276" name="Google Shape;276;p23"/>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CC00"/>
              </a:buClr>
              <a:buSzPts val="4400"/>
              <a:buFont typeface="Calibri"/>
              <a:buNone/>
            </a:pPr>
            <a:r>
              <a:rPr b="1" lang="en-US">
                <a:solidFill>
                  <a:srgbClr val="FFCC00"/>
                </a:solidFill>
              </a:rPr>
              <a:t>Dam Removal</a:t>
            </a:r>
            <a:endParaRPr b="1">
              <a:solidFill>
                <a:srgbClr val="FFCC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82" name="Google Shape;282;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C:\Users\ctucker\Pictures\Klamath pics\algae\IronGate.Fishingboat.JPG" id="283" name="Google Shape;283;p24"/>
          <p:cNvPicPr preferRelativeResize="0"/>
          <p:nvPr>
            <p:ph idx="4294967295" type="body"/>
          </p:nvPr>
        </p:nvPicPr>
        <p:blipFill rotWithShape="1">
          <a:blip r:embed="rId3">
            <a:alphaModFix/>
          </a:blip>
          <a:srcRect b="0" l="0" r="0" t="0"/>
          <a:stretch/>
        </p:blipFill>
        <p:spPr>
          <a:xfrm>
            <a:off x="1752600" y="228600"/>
            <a:ext cx="8686800" cy="6515100"/>
          </a:xfrm>
          <a:prstGeom prst="rect">
            <a:avLst/>
          </a:prstGeom>
          <a:noFill/>
          <a:ln>
            <a:noFill/>
          </a:ln>
        </p:spPr>
      </p:pic>
      <p:pic>
        <p:nvPicPr>
          <p:cNvPr descr="C:\Users\ctucker\Pictures\Klamath pics\algae\IronGate.Fishingboat.JPG" id="284" name="Google Shape;284;p24"/>
          <p:cNvPicPr preferRelativeResize="0"/>
          <p:nvPr>
            <p:ph idx="4294967295" type="body"/>
          </p:nvPr>
        </p:nvPicPr>
        <p:blipFill rotWithShape="1">
          <a:blip r:embed="rId3">
            <a:alphaModFix/>
          </a:blip>
          <a:srcRect b="0" l="0" r="0" t="0"/>
          <a:stretch/>
        </p:blipFill>
        <p:spPr>
          <a:xfrm>
            <a:off x="1012371" y="228600"/>
            <a:ext cx="10341429" cy="6418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90" name="Google Shape;290;p25"/>
          <p:cNvPicPr preferRelativeResize="0"/>
          <p:nvPr>
            <p:ph idx="1" type="body"/>
          </p:nvPr>
        </p:nvPicPr>
        <p:blipFill rotWithShape="1">
          <a:blip r:embed="rId3">
            <a:alphaModFix/>
          </a:blip>
          <a:srcRect b="0" l="0" r="0" t="0"/>
          <a:stretch/>
        </p:blipFill>
        <p:spPr>
          <a:xfrm>
            <a:off x="2286000" y="609600"/>
            <a:ext cx="7594600" cy="568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krisklamath\krisdb\uk\uk104.jpg" id="296" name="Google Shape;296;p26"/>
          <p:cNvPicPr preferRelativeResize="0"/>
          <p:nvPr/>
        </p:nvPicPr>
        <p:blipFill rotWithShape="1">
          <a:blip r:embed="rId3">
            <a:alphaModFix/>
          </a:blip>
          <a:srcRect b="0" l="0" r="0" t="0"/>
          <a:stretch/>
        </p:blipFill>
        <p:spPr>
          <a:xfrm>
            <a:off x="2057400" y="533400"/>
            <a:ext cx="8077200" cy="5481638"/>
          </a:xfrm>
          <a:prstGeom prst="rect">
            <a:avLst/>
          </a:prstGeom>
          <a:noFill/>
          <a:ln>
            <a:noFill/>
          </a:ln>
        </p:spPr>
      </p:pic>
      <p:sp>
        <p:nvSpPr>
          <p:cNvPr id="297" name="Google Shape;297;p26"/>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libri"/>
              <a:buNone/>
            </a:pPr>
            <a:r>
              <a:rPr b="1" lang="en-US" sz="2400"/>
              <a:t>Large-scale wetland restoration</a:t>
            </a:r>
            <a:endParaRPr b="1"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Durable Solutions take dedication and communication.  </a:t>
            </a:r>
            <a:endParaRPr/>
          </a:p>
        </p:txBody>
      </p:sp>
      <p:sp>
        <p:nvSpPr>
          <p:cNvPr id="303" name="Google Shape;30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Clear thinking is required for long-term solutions.  The way forward is not always obvious.  </a:t>
            </a:r>
            <a:endParaRPr/>
          </a:p>
          <a:p>
            <a:pPr indent="-228600" lvl="1" marL="685800" rtl="0" algn="l">
              <a:lnSpc>
                <a:spcPct val="90000"/>
              </a:lnSpc>
              <a:spcBef>
                <a:spcPts val="500"/>
              </a:spcBef>
              <a:spcAft>
                <a:spcPts val="0"/>
              </a:spcAft>
              <a:buClr>
                <a:schemeClr val="dk1"/>
              </a:buClr>
              <a:buSzPts val="2400"/>
              <a:buChar char="•"/>
            </a:pPr>
            <a:r>
              <a:rPr lang="en-US"/>
              <a:t>Sometimes deciding to fight may mean losing everything</a:t>
            </a:r>
            <a:endParaRPr/>
          </a:p>
          <a:p>
            <a:pPr indent="-228600" lvl="1" marL="685800" rtl="0" algn="l">
              <a:lnSpc>
                <a:spcPct val="90000"/>
              </a:lnSpc>
              <a:spcBef>
                <a:spcPts val="500"/>
              </a:spcBef>
              <a:spcAft>
                <a:spcPts val="0"/>
              </a:spcAft>
              <a:buClr>
                <a:schemeClr val="dk1"/>
              </a:buClr>
              <a:buSzPts val="2400"/>
              <a:buChar char="•"/>
            </a:pPr>
            <a:r>
              <a:rPr lang="en-US"/>
              <a:t>Sometimes, there’s no choice.  </a:t>
            </a:r>
            <a:endParaRPr/>
          </a:p>
          <a:p>
            <a:pPr indent="-228600" lvl="0" marL="228600" rtl="0" algn="l">
              <a:lnSpc>
                <a:spcPct val="90000"/>
              </a:lnSpc>
              <a:spcBef>
                <a:spcPts val="1000"/>
              </a:spcBef>
              <a:spcAft>
                <a:spcPts val="0"/>
              </a:spcAft>
              <a:buClr>
                <a:schemeClr val="dk1"/>
              </a:buClr>
              <a:buSzPts val="2800"/>
              <a:buChar char="•"/>
            </a:pPr>
            <a:r>
              <a:rPr lang="en-US"/>
              <a:t>Right now, water flows depend on the Endangered Species Act.  </a:t>
            </a:r>
            <a:endParaRPr/>
          </a:p>
          <a:p>
            <a:pPr indent="-228600" lvl="1" marL="685800" rtl="0" algn="l">
              <a:lnSpc>
                <a:spcPct val="90000"/>
              </a:lnSpc>
              <a:spcBef>
                <a:spcPts val="500"/>
              </a:spcBef>
              <a:spcAft>
                <a:spcPts val="0"/>
              </a:spcAft>
              <a:buClr>
                <a:schemeClr val="dk1"/>
              </a:buClr>
              <a:buSzPts val="2400"/>
              <a:buChar char="•"/>
            </a:pPr>
            <a:r>
              <a:rPr lang="en-US"/>
              <a:t>Is that the best way to ensure flows moving forward?  </a:t>
            </a:r>
            <a:endParaRPr/>
          </a:p>
          <a:p>
            <a:pPr indent="-228600" lvl="0" marL="228600" rtl="0" algn="l">
              <a:lnSpc>
                <a:spcPct val="90000"/>
              </a:lnSpc>
              <a:spcBef>
                <a:spcPts val="1000"/>
              </a:spcBef>
              <a:spcAft>
                <a:spcPts val="0"/>
              </a:spcAft>
              <a:buClr>
                <a:schemeClr val="dk1"/>
              </a:buClr>
              <a:buSzPts val="2800"/>
              <a:buChar char="•"/>
            </a:pPr>
            <a:r>
              <a:rPr lang="en-US"/>
              <a:t>How can Tribal Rights become more of a guiding factor in flow and water management decisions?  </a:t>
            </a:r>
            <a:endParaRPr/>
          </a:p>
          <a:p>
            <a:pPr indent="-228600" lvl="1" marL="685800" rtl="0" algn="l">
              <a:lnSpc>
                <a:spcPct val="90000"/>
              </a:lnSpc>
              <a:spcBef>
                <a:spcPts val="500"/>
              </a:spcBef>
              <a:spcAft>
                <a:spcPts val="0"/>
              </a:spcAft>
              <a:buClr>
                <a:schemeClr val="dk1"/>
              </a:buClr>
              <a:buSzPts val="2400"/>
              <a:buChar char="•"/>
            </a:pPr>
            <a:r>
              <a:rPr lang="en-US"/>
              <a:t>Rights are never granted, they must be asserted.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descr="ron merv salmon feeds our people" id="308" name="Google Shape;308;p28"/>
          <p:cNvPicPr preferRelativeResize="0"/>
          <p:nvPr/>
        </p:nvPicPr>
        <p:blipFill rotWithShape="1">
          <a:blip r:embed="rId3">
            <a:alphaModFix/>
          </a:blip>
          <a:srcRect b="0" l="0" r="0" t="0"/>
          <a:stretch/>
        </p:blipFill>
        <p:spPr>
          <a:xfrm>
            <a:off x="3931920" y="1273628"/>
            <a:ext cx="3773488" cy="472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What’s the Mission?</a:t>
            </a:r>
            <a:endParaRPr/>
          </a:p>
        </p:txBody>
      </p:sp>
      <p:sp>
        <p:nvSpPr>
          <p:cNvPr id="108" name="Google Shape;108;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The mission of the Yurok Tribe is to exercise the aboriginal and sovereign rights of the Yurok People to continue forever our Tribal traditions of self-governance, cultural and spiritual preservation, stewardship of Yurok lands, waters and other natural endowments, balanced social and economic development, peace and reciprocity, and respect for the dignity and individual rights of all persons living within the jurisdiction of the Yurok Tribe, while honoring our Creator, our ancestors and our descendants.</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Simply put, the job is to fix the river cultural landscape now, and into the future.  </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The problems on the Klamath are big, and require landscape-scale solutions.  </a:t>
            </a:r>
            <a:endParaRPr/>
          </a:p>
          <a:p>
            <a:pPr indent="-228600" lvl="0" marL="228600" rtl="0" algn="l">
              <a:lnSpc>
                <a:spcPct val="90000"/>
              </a:lnSpc>
              <a:spcBef>
                <a:spcPts val="1000"/>
              </a:spcBef>
              <a:spcAft>
                <a:spcPts val="0"/>
              </a:spcAft>
              <a:buClr>
                <a:schemeClr val="dk1"/>
              </a:buClr>
              <a:buSzPts val="2000"/>
              <a:buChar char="•"/>
            </a:pPr>
            <a:r>
              <a:rPr lang="en-US" sz="2000"/>
              <a:t>We’re going to talk about water and fish today…</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1841500" y="533400"/>
            <a:ext cx="8229600" cy="6540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t>Diversity is the Spice of Life</a:t>
            </a:r>
            <a:endParaRPr/>
          </a:p>
        </p:txBody>
      </p:sp>
      <p:grpSp>
        <p:nvGrpSpPr>
          <p:cNvPr id="114" name="Google Shape;114;p16"/>
          <p:cNvGrpSpPr/>
          <p:nvPr/>
        </p:nvGrpSpPr>
        <p:grpSpPr>
          <a:xfrm>
            <a:off x="2420938" y="4676775"/>
            <a:ext cx="1877910" cy="1582738"/>
            <a:chOff x="210941" y="4665663"/>
            <a:chExt cx="1878822" cy="1582737"/>
          </a:xfrm>
        </p:grpSpPr>
        <p:pic>
          <p:nvPicPr>
            <p:cNvPr descr="http://estuaries.noaa.gov/Doc/Images/steelhead.jpg" id="115" name="Google Shape;115;p16"/>
            <p:cNvPicPr preferRelativeResize="0"/>
            <p:nvPr/>
          </p:nvPicPr>
          <p:blipFill rotWithShape="1">
            <a:blip r:embed="rId3">
              <a:alphaModFix/>
            </a:blip>
            <a:srcRect b="0" l="0" r="0" t="0"/>
            <a:stretch/>
          </p:blipFill>
          <p:spPr>
            <a:xfrm>
              <a:off x="210941" y="4665663"/>
              <a:ext cx="1666002" cy="1112837"/>
            </a:xfrm>
            <a:prstGeom prst="rect">
              <a:avLst/>
            </a:prstGeom>
            <a:noFill/>
            <a:ln>
              <a:noFill/>
            </a:ln>
          </p:spPr>
        </p:pic>
        <p:sp>
          <p:nvSpPr>
            <p:cNvPr id="116" name="Google Shape;116;p16"/>
            <p:cNvSpPr txBox="1"/>
            <p:nvPr/>
          </p:nvSpPr>
          <p:spPr>
            <a:xfrm>
              <a:off x="328490" y="5879068"/>
              <a:ext cx="17612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Winter Steelhead </a:t>
              </a:r>
              <a:endParaRPr/>
            </a:p>
          </p:txBody>
        </p:sp>
      </p:grpSp>
      <p:grpSp>
        <p:nvGrpSpPr>
          <p:cNvPr id="117" name="Google Shape;117;p16"/>
          <p:cNvGrpSpPr/>
          <p:nvPr/>
        </p:nvGrpSpPr>
        <p:grpSpPr>
          <a:xfrm>
            <a:off x="4071939" y="1219201"/>
            <a:ext cx="1697345" cy="1725713"/>
            <a:chOff x="2333400" y="1843088"/>
            <a:chExt cx="1697591" cy="1726182"/>
          </a:xfrm>
        </p:grpSpPr>
        <p:pic>
          <p:nvPicPr>
            <p:cNvPr descr="http://www.northeastoregonoutdoors.com/home/wp-content/uploads/2012/04/spring_chinook_odfw.jpg" id="118" name="Google Shape;118;p16"/>
            <p:cNvPicPr preferRelativeResize="0"/>
            <p:nvPr/>
          </p:nvPicPr>
          <p:blipFill rotWithShape="1">
            <a:blip r:embed="rId4">
              <a:alphaModFix/>
            </a:blip>
            <a:srcRect b="0" l="0" r="0" t="0"/>
            <a:stretch/>
          </p:blipFill>
          <p:spPr>
            <a:xfrm>
              <a:off x="2333400" y="1843088"/>
              <a:ext cx="1552800" cy="1164600"/>
            </a:xfrm>
            <a:prstGeom prst="rect">
              <a:avLst/>
            </a:prstGeom>
            <a:noFill/>
            <a:ln>
              <a:noFill/>
            </a:ln>
          </p:spPr>
        </p:pic>
        <p:sp>
          <p:nvSpPr>
            <p:cNvPr id="119" name="Google Shape;119;p16"/>
            <p:cNvSpPr txBox="1"/>
            <p:nvPr/>
          </p:nvSpPr>
          <p:spPr>
            <a:xfrm>
              <a:off x="2435451" y="3199838"/>
              <a:ext cx="1595540" cy="369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Spring Chinook</a:t>
              </a:r>
              <a:endParaRPr/>
            </a:p>
          </p:txBody>
        </p:sp>
      </p:grpSp>
      <p:grpSp>
        <p:nvGrpSpPr>
          <p:cNvPr id="120" name="Google Shape;120;p16"/>
          <p:cNvGrpSpPr/>
          <p:nvPr/>
        </p:nvGrpSpPr>
        <p:grpSpPr>
          <a:xfrm>
            <a:off x="6064251" y="1219201"/>
            <a:ext cx="1693863" cy="1725713"/>
            <a:chOff x="4326022" y="1843089"/>
            <a:chExt cx="1693778" cy="1726181"/>
          </a:xfrm>
        </p:grpSpPr>
        <p:pic>
          <p:nvPicPr>
            <p:cNvPr descr="537sl087c1" id="121" name="Google Shape;121;p16"/>
            <p:cNvPicPr preferRelativeResize="0"/>
            <p:nvPr/>
          </p:nvPicPr>
          <p:blipFill rotWithShape="1">
            <a:blip r:embed="rId5">
              <a:alphaModFix/>
            </a:blip>
            <a:srcRect b="0" l="0" r="0" t="0"/>
            <a:stretch/>
          </p:blipFill>
          <p:spPr>
            <a:xfrm>
              <a:off x="4326022" y="1843089"/>
              <a:ext cx="1693778" cy="1175368"/>
            </a:xfrm>
            <a:prstGeom prst="rect">
              <a:avLst/>
            </a:prstGeom>
            <a:noFill/>
            <a:ln>
              <a:noFill/>
            </a:ln>
          </p:spPr>
        </p:pic>
        <p:sp>
          <p:nvSpPr>
            <p:cNvPr id="122" name="Google Shape;122;p16"/>
            <p:cNvSpPr txBox="1"/>
            <p:nvPr/>
          </p:nvSpPr>
          <p:spPr>
            <a:xfrm>
              <a:off x="4520147" y="3199838"/>
              <a:ext cx="1409289" cy="369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Coho Salmon</a:t>
              </a:r>
              <a:endParaRPr/>
            </a:p>
          </p:txBody>
        </p:sp>
      </p:grpSp>
      <p:grpSp>
        <p:nvGrpSpPr>
          <p:cNvPr id="123" name="Google Shape;123;p16"/>
          <p:cNvGrpSpPr/>
          <p:nvPr/>
        </p:nvGrpSpPr>
        <p:grpSpPr>
          <a:xfrm>
            <a:off x="8534400" y="4749801"/>
            <a:ext cx="1625930" cy="1527273"/>
            <a:chOff x="6324600" y="4738299"/>
            <a:chExt cx="1625930" cy="1527677"/>
          </a:xfrm>
        </p:grpSpPr>
        <p:pic>
          <p:nvPicPr>
            <p:cNvPr descr="IMG_0412" id="124" name="Google Shape;124;p16"/>
            <p:cNvPicPr preferRelativeResize="0"/>
            <p:nvPr/>
          </p:nvPicPr>
          <p:blipFill rotWithShape="1">
            <a:blip r:embed="rId6">
              <a:alphaModFix/>
            </a:blip>
            <a:srcRect b="0" l="0" r="0" t="0"/>
            <a:stretch/>
          </p:blipFill>
          <p:spPr>
            <a:xfrm>
              <a:off x="6324600" y="4738299"/>
              <a:ext cx="1524000" cy="1143000"/>
            </a:xfrm>
            <a:prstGeom prst="rect">
              <a:avLst/>
            </a:prstGeom>
            <a:noFill/>
            <a:ln>
              <a:noFill/>
            </a:ln>
          </p:spPr>
        </p:pic>
        <p:sp>
          <p:nvSpPr>
            <p:cNvPr id="125" name="Google Shape;125;p16"/>
            <p:cNvSpPr txBox="1"/>
            <p:nvPr/>
          </p:nvSpPr>
          <p:spPr>
            <a:xfrm>
              <a:off x="6338935" y="5896546"/>
              <a:ext cx="1611595" cy="36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Green Sturgeon</a:t>
              </a:r>
              <a:endParaRPr/>
            </a:p>
          </p:txBody>
        </p:sp>
      </p:grpSp>
      <p:grpSp>
        <p:nvGrpSpPr>
          <p:cNvPr id="126" name="Google Shape;126;p16"/>
          <p:cNvGrpSpPr/>
          <p:nvPr/>
        </p:nvGrpSpPr>
        <p:grpSpPr>
          <a:xfrm>
            <a:off x="6480175" y="4735514"/>
            <a:ext cx="1733550" cy="1584199"/>
            <a:chOff x="4270050" y="4723993"/>
            <a:chExt cx="1733224" cy="1583657"/>
          </a:xfrm>
        </p:grpSpPr>
        <p:pic>
          <p:nvPicPr>
            <p:cNvPr descr="http://t2.gstatic.com/images?q=tbn:ANd9GcTXyOrJmK2PcV4zr8a48ixPNGJYMpkSH_BeyH0XC3pP7dy1VJQINy6B0UU-" id="127" name="Google Shape;127;p16"/>
            <p:cNvPicPr preferRelativeResize="0"/>
            <p:nvPr/>
          </p:nvPicPr>
          <p:blipFill rotWithShape="1">
            <a:blip r:embed="rId7">
              <a:alphaModFix/>
            </a:blip>
            <a:srcRect b="0" l="0" r="0" t="0"/>
            <a:stretch/>
          </p:blipFill>
          <p:spPr>
            <a:xfrm>
              <a:off x="4270050" y="4723993"/>
              <a:ext cx="1733224" cy="1155075"/>
            </a:xfrm>
            <a:prstGeom prst="rect">
              <a:avLst/>
            </a:prstGeom>
            <a:noFill/>
            <a:ln>
              <a:noFill/>
            </a:ln>
          </p:spPr>
        </p:pic>
        <p:sp>
          <p:nvSpPr>
            <p:cNvPr id="128" name="Google Shape;128;p16"/>
            <p:cNvSpPr txBox="1"/>
            <p:nvPr/>
          </p:nvSpPr>
          <p:spPr>
            <a:xfrm>
              <a:off x="4289808" y="5938444"/>
              <a:ext cx="1621549" cy="3692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Pacific Lamprey</a:t>
              </a:r>
              <a:endParaRPr/>
            </a:p>
          </p:txBody>
        </p:sp>
      </p:grpSp>
      <p:pic>
        <p:nvPicPr>
          <p:cNvPr descr="flint header" id="129" name="Google Shape;129;p16"/>
          <p:cNvPicPr preferRelativeResize="0"/>
          <p:nvPr/>
        </p:nvPicPr>
        <p:blipFill rotWithShape="1">
          <a:blip r:embed="rId8">
            <a:alphaModFix/>
          </a:blip>
          <a:srcRect b="0" l="0" r="0" t="0"/>
          <a:stretch/>
        </p:blipFill>
        <p:spPr>
          <a:xfrm>
            <a:off x="1524000" y="0"/>
            <a:ext cx="9144000" cy="457200"/>
          </a:xfrm>
          <a:prstGeom prst="rect">
            <a:avLst/>
          </a:prstGeom>
          <a:noFill/>
          <a:ln>
            <a:noFill/>
          </a:ln>
        </p:spPr>
      </p:pic>
      <p:pic>
        <p:nvPicPr>
          <p:cNvPr descr="flint header" id="130" name="Google Shape;130;p16"/>
          <p:cNvPicPr preferRelativeResize="0"/>
          <p:nvPr/>
        </p:nvPicPr>
        <p:blipFill rotWithShape="1">
          <a:blip r:embed="rId8">
            <a:alphaModFix/>
          </a:blip>
          <a:srcRect b="0" l="0" r="0" t="0"/>
          <a:stretch/>
        </p:blipFill>
        <p:spPr>
          <a:xfrm>
            <a:off x="1524000" y="6369050"/>
            <a:ext cx="9144000" cy="457200"/>
          </a:xfrm>
          <a:prstGeom prst="rect">
            <a:avLst/>
          </a:prstGeom>
          <a:noFill/>
          <a:ln>
            <a:noFill/>
          </a:ln>
        </p:spPr>
      </p:pic>
      <p:grpSp>
        <p:nvGrpSpPr>
          <p:cNvPr id="131" name="Google Shape;131;p16"/>
          <p:cNvGrpSpPr/>
          <p:nvPr/>
        </p:nvGrpSpPr>
        <p:grpSpPr>
          <a:xfrm>
            <a:off x="8186738" y="1228726"/>
            <a:ext cx="1795462" cy="1716189"/>
            <a:chOff x="6448425" y="1852614"/>
            <a:chExt cx="1795469" cy="1716657"/>
          </a:xfrm>
        </p:grpSpPr>
        <p:pic>
          <p:nvPicPr>
            <p:cNvPr descr="Image result for pink salmon" id="132" name="Google Shape;132;p16"/>
            <p:cNvPicPr preferRelativeResize="0"/>
            <p:nvPr/>
          </p:nvPicPr>
          <p:blipFill rotWithShape="1">
            <a:blip r:embed="rId9">
              <a:alphaModFix/>
            </a:blip>
            <a:srcRect b="0" l="0" r="0" t="0"/>
            <a:stretch/>
          </p:blipFill>
          <p:spPr>
            <a:xfrm>
              <a:off x="6448425" y="1852614"/>
              <a:ext cx="1795469" cy="1196980"/>
            </a:xfrm>
            <a:prstGeom prst="rect">
              <a:avLst/>
            </a:prstGeom>
            <a:noFill/>
            <a:ln>
              <a:noFill/>
            </a:ln>
          </p:spPr>
        </p:pic>
        <p:sp>
          <p:nvSpPr>
            <p:cNvPr id="133" name="Google Shape;133;p16"/>
            <p:cNvSpPr txBox="1"/>
            <p:nvPr/>
          </p:nvSpPr>
          <p:spPr>
            <a:xfrm>
              <a:off x="6849701" y="3199838"/>
              <a:ext cx="1321201" cy="369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Pink Salmon</a:t>
              </a:r>
              <a:endParaRPr/>
            </a:p>
          </p:txBody>
        </p:sp>
      </p:grpSp>
      <p:grpSp>
        <p:nvGrpSpPr>
          <p:cNvPr id="134" name="Google Shape;134;p16"/>
          <p:cNvGrpSpPr/>
          <p:nvPr/>
        </p:nvGrpSpPr>
        <p:grpSpPr>
          <a:xfrm>
            <a:off x="4371976" y="4659313"/>
            <a:ext cx="1842171" cy="1665300"/>
            <a:chOff x="2162081" y="4647585"/>
            <a:chExt cx="1842618" cy="1665360"/>
          </a:xfrm>
        </p:grpSpPr>
        <p:pic>
          <p:nvPicPr>
            <p:cNvPr descr="Image result for summer steelhead" id="135" name="Google Shape;135;p16"/>
            <p:cNvPicPr preferRelativeResize="0"/>
            <p:nvPr/>
          </p:nvPicPr>
          <p:blipFill rotWithShape="1">
            <a:blip r:embed="rId10">
              <a:alphaModFix/>
            </a:blip>
            <a:srcRect b="0" l="0" r="0" t="0"/>
            <a:stretch/>
          </p:blipFill>
          <p:spPr>
            <a:xfrm>
              <a:off x="2162081" y="4647585"/>
              <a:ext cx="1748262" cy="1195812"/>
            </a:xfrm>
            <a:prstGeom prst="rect">
              <a:avLst/>
            </a:prstGeom>
            <a:noFill/>
            <a:ln>
              <a:noFill/>
            </a:ln>
          </p:spPr>
        </p:pic>
        <p:sp>
          <p:nvSpPr>
            <p:cNvPr id="136" name="Google Shape;136;p16"/>
            <p:cNvSpPr txBox="1"/>
            <p:nvPr/>
          </p:nvSpPr>
          <p:spPr>
            <a:xfrm>
              <a:off x="2162081" y="5943600"/>
              <a:ext cx="1842618" cy="369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Summer Steelhead</a:t>
              </a:r>
              <a:endParaRPr/>
            </a:p>
          </p:txBody>
        </p:sp>
      </p:grpSp>
      <p:pic>
        <p:nvPicPr>
          <p:cNvPr descr="chinookjump" id="137" name="Google Shape;137;p16"/>
          <p:cNvPicPr preferRelativeResize="0"/>
          <p:nvPr>
            <p:ph idx="3" type="body"/>
          </p:nvPr>
        </p:nvPicPr>
        <p:blipFill rotWithShape="1">
          <a:blip r:embed="rId11">
            <a:alphaModFix/>
          </a:blip>
          <a:srcRect b="827" l="0" r="1416" t="0"/>
          <a:stretch/>
        </p:blipFill>
        <p:spPr>
          <a:xfrm>
            <a:off x="2146301" y="1219201"/>
            <a:ext cx="1573213" cy="1165225"/>
          </a:xfrm>
          <a:prstGeom prst="rect">
            <a:avLst/>
          </a:prstGeom>
          <a:noFill/>
          <a:ln>
            <a:noFill/>
          </a:ln>
        </p:spPr>
      </p:pic>
      <p:sp>
        <p:nvSpPr>
          <p:cNvPr id="138" name="Google Shape;138;p16"/>
          <p:cNvSpPr txBox="1"/>
          <p:nvPr/>
        </p:nvSpPr>
        <p:spPr>
          <a:xfrm>
            <a:off x="2347914" y="2566988"/>
            <a:ext cx="134267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Fall Chinook</a:t>
            </a:r>
            <a:endParaRPr b="0" i="0" sz="1800" u="none" cap="none" strike="noStrike">
              <a:solidFill>
                <a:schemeClr val="dk1"/>
              </a:solidFill>
              <a:latin typeface="Garamond"/>
              <a:ea typeface="Garamond"/>
              <a:cs typeface="Garamond"/>
              <a:sym typeface="Garamond"/>
            </a:endParaRPr>
          </a:p>
        </p:txBody>
      </p:sp>
      <p:grpSp>
        <p:nvGrpSpPr>
          <p:cNvPr id="139" name="Google Shape;139;p16"/>
          <p:cNvGrpSpPr/>
          <p:nvPr/>
        </p:nvGrpSpPr>
        <p:grpSpPr>
          <a:xfrm>
            <a:off x="3962401" y="3033713"/>
            <a:ext cx="1598613" cy="1519096"/>
            <a:chOff x="457200" y="2945282"/>
            <a:chExt cx="1598491" cy="1518514"/>
          </a:xfrm>
        </p:grpSpPr>
        <p:pic>
          <p:nvPicPr>
            <p:cNvPr descr="Image result for chum salmon" id="140" name="Google Shape;140;p16"/>
            <p:cNvPicPr preferRelativeResize="0"/>
            <p:nvPr/>
          </p:nvPicPr>
          <p:blipFill rotWithShape="1">
            <a:blip r:embed="rId12">
              <a:alphaModFix/>
            </a:blip>
            <a:srcRect b="0" l="0" r="0" t="0"/>
            <a:stretch/>
          </p:blipFill>
          <p:spPr>
            <a:xfrm>
              <a:off x="457200" y="2945282"/>
              <a:ext cx="1598491" cy="1066801"/>
            </a:xfrm>
            <a:prstGeom prst="rect">
              <a:avLst/>
            </a:prstGeom>
            <a:noFill/>
            <a:ln>
              <a:noFill/>
            </a:ln>
          </p:spPr>
        </p:pic>
        <p:sp>
          <p:nvSpPr>
            <p:cNvPr id="141" name="Google Shape;141;p16"/>
            <p:cNvSpPr txBox="1"/>
            <p:nvPr/>
          </p:nvSpPr>
          <p:spPr>
            <a:xfrm>
              <a:off x="566607" y="4094605"/>
              <a:ext cx="1466956" cy="3691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Chum Salmon</a:t>
              </a:r>
              <a:endParaRPr/>
            </a:p>
          </p:txBody>
        </p:sp>
      </p:grpSp>
      <p:grpSp>
        <p:nvGrpSpPr>
          <p:cNvPr id="142" name="Google Shape;142;p16"/>
          <p:cNvGrpSpPr/>
          <p:nvPr/>
        </p:nvGrpSpPr>
        <p:grpSpPr>
          <a:xfrm>
            <a:off x="5791200" y="3103563"/>
            <a:ext cx="2336800" cy="1457228"/>
            <a:chOff x="4651050" y="3103388"/>
            <a:chExt cx="2336258" cy="1456847"/>
          </a:xfrm>
        </p:grpSpPr>
        <p:pic>
          <p:nvPicPr>
            <p:cNvPr descr="Image result for eulachon" id="143" name="Google Shape;143;p16"/>
            <p:cNvPicPr preferRelativeResize="0"/>
            <p:nvPr/>
          </p:nvPicPr>
          <p:blipFill rotWithShape="1">
            <a:blip r:embed="rId13">
              <a:alphaModFix/>
            </a:blip>
            <a:srcRect b="0" l="0" r="0" t="0"/>
            <a:stretch/>
          </p:blipFill>
          <p:spPr>
            <a:xfrm>
              <a:off x="4651050" y="3103388"/>
              <a:ext cx="2336258" cy="1026852"/>
            </a:xfrm>
            <a:prstGeom prst="rect">
              <a:avLst/>
            </a:prstGeom>
            <a:noFill/>
            <a:ln>
              <a:noFill/>
            </a:ln>
          </p:spPr>
        </p:pic>
        <p:sp>
          <p:nvSpPr>
            <p:cNvPr id="144" name="Google Shape;144;p16"/>
            <p:cNvSpPr txBox="1"/>
            <p:nvPr/>
          </p:nvSpPr>
          <p:spPr>
            <a:xfrm>
              <a:off x="5317278" y="4191000"/>
              <a:ext cx="1134984" cy="3692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Candlefish</a:t>
              </a:r>
              <a:endParaRPr/>
            </a:p>
          </p:txBody>
        </p:sp>
      </p:grpSp>
      <p:grpSp>
        <p:nvGrpSpPr>
          <p:cNvPr id="145" name="Google Shape;145;p16"/>
          <p:cNvGrpSpPr/>
          <p:nvPr/>
        </p:nvGrpSpPr>
        <p:grpSpPr>
          <a:xfrm>
            <a:off x="1905001" y="3062288"/>
            <a:ext cx="1547813" cy="1422446"/>
            <a:chOff x="709490" y="3061554"/>
            <a:chExt cx="1548453" cy="1422624"/>
          </a:xfrm>
        </p:grpSpPr>
        <p:pic>
          <p:nvPicPr>
            <p:cNvPr descr="Image result for river mussel klamath" id="146" name="Google Shape;146;p16"/>
            <p:cNvPicPr preferRelativeResize="0"/>
            <p:nvPr/>
          </p:nvPicPr>
          <p:blipFill rotWithShape="1">
            <a:blip r:embed="rId14">
              <a:alphaModFix/>
            </a:blip>
            <a:srcRect b="0" l="0" r="0" t="0"/>
            <a:stretch/>
          </p:blipFill>
          <p:spPr>
            <a:xfrm>
              <a:off x="709490" y="3061554"/>
              <a:ext cx="1548453" cy="1001333"/>
            </a:xfrm>
            <a:prstGeom prst="rect">
              <a:avLst/>
            </a:prstGeom>
            <a:noFill/>
            <a:ln>
              <a:noFill/>
            </a:ln>
          </p:spPr>
        </p:pic>
        <p:sp>
          <p:nvSpPr>
            <p:cNvPr id="147" name="Google Shape;147;p16"/>
            <p:cNvSpPr txBox="1"/>
            <p:nvPr/>
          </p:nvSpPr>
          <p:spPr>
            <a:xfrm>
              <a:off x="1143000" y="4114800"/>
              <a:ext cx="895167" cy="3693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Mussels</a:t>
              </a:r>
              <a:endParaRPr/>
            </a:p>
          </p:txBody>
        </p:sp>
      </p:grpSp>
      <p:pic>
        <p:nvPicPr>
          <p:cNvPr descr="Image result for lost river sucker" id="148" name="Google Shape;148;p16"/>
          <p:cNvPicPr preferRelativeResize="0"/>
          <p:nvPr/>
        </p:nvPicPr>
        <p:blipFill rotWithShape="1">
          <a:blip r:embed="rId15">
            <a:alphaModFix/>
          </a:blip>
          <a:srcRect b="0" l="0" r="0" t="0"/>
          <a:stretch/>
        </p:blipFill>
        <p:spPr>
          <a:xfrm>
            <a:off x="8362950" y="3103564"/>
            <a:ext cx="2000250" cy="1019175"/>
          </a:xfrm>
          <a:prstGeom prst="rect">
            <a:avLst/>
          </a:prstGeom>
          <a:noFill/>
          <a:ln>
            <a:noFill/>
          </a:ln>
        </p:spPr>
      </p:pic>
      <p:sp>
        <p:nvSpPr>
          <p:cNvPr id="149" name="Google Shape;149;p16"/>
          <p:cNvSpPr txBox="1"/>
          <p:nvPr/>
        </p:nvSpPr>
        <p:spPr>
          <a:xfrm>
            <a:off x="9229725" y="4191000"/>
            <a:ext cx="8052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C’wam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1841500" y="533400"/>
            <a:ext cx="8229600" cy="6540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t>Diversity is the Spice of Life</a:t>
            </a:r>
            <a:endParaRPr/>
          </a:p>
        </p:txBody>
      </p:sp>
      <p:grpSp>
        <p:nvGrpSpPr>
          <p:cNvPr id="155" name="Google Shape;155;p17"/>
          <p:cNvGrpSpPr/>
          <p:nvPr/>
        </p:nvGrpSpPr>
        <p:grpSpPr>
          <a:xfrm>
            <a:off x="2420938" y="4676775"/>
            <a:ext cx="1877910" cy="1582738"/>
            <a:chOff x="210941" y="4665663"/>
            <a:chExt cx="1878822" cy="1582737"/>
          </a:xfrm>
        </p:grpSpPr>
        <p:pic>
          <p:nvPicPr>
            <p:cNvPr descr="http://estuaries.noaa.gov/Doc/Images/steelhead.jpg" id="156" name="Google Shape;156;p17"/>
            <p:cNvPicPr preferRelativeResize="0"/>
            <p:nvPr/>
          </p:nvPicPr>
          <p:blipFill rotWithShape="1">
            <a:blip r:embed="rId3">
              <a:alphaModFix/>
            </a:blip>
            <a:srcRect b="0" l="0" r="0" t="0"/>
            <a:stretch/>
          </p:blipFill>
          <p:spPr>
            <a:xfrm>
              <a:off x="210941" y="4665663"/>
              <a:ext cx="1666002" cy="1112837"/>
            </a:xfrm>
            <a:prstGeom prst="rect">
              <a:avLst/>
            </a:prstGeom>
            <a:noFill/>
            <a:ln>
              <a:noFill/>
            </a:ln>
          </p:spPr>
        </p:pic>
        <p:sp>
          <p:nvSpPr>
            <p:cNvPr id="157" name="Google Shape;157;p17"/>
            <p:cNvSpPr txBox="1"/>
            <p:nvPr/>
          </p:nvSpPr>
          <p:spPr>
            <a:xfrm>
              <a:off x="328490" y="5879068"/>
              <a:ext cx="17612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Winter Steelhead </a:t>
              </a:r>
              <a:endParaRPr/>
            </a:p>
          </p:txBody>
        </p:sp>
      </p:grpSp>
      <p:grpSp>
        <p:nvGrpSpPr>
          <p:cNvPr id="158" name="Google Shape;158;p17"/>
          <p:cNvGrpSpPr/>
          <p:nvPr/>
        </p:nvGrpSpPr>
        <p:grpSpPr>
          <a:xfrm>
            <a:off x="4071939" y="1219201"/>
            <a:ext cx="1697345" cy="1725713"/>
            <a:chOff x="2333400" y="1843088"/>
            <a:chExt cx="1697591" cy="1726182"/>
          </a:xfrm>
        </p:grpSpPr>
        <p:pic>
          <p:nvPicPr>
            <p:cNvPr descr="http://www.northeastoregonoutdoors.com/home/wp-content/uploads/2012/04/spring_chinook_odfw.jpg" id="159" name="Google Shape;159;p17"/>
            <p:cNvPicPr preferRelativeResize="0"/>
            <p:nvPr/>
          </p:nvPicPr>
          <p:blipFill rotWithShape="1">
            <a:blip r:embed="rId4">
              <a:alphaModFix/>
            </a:blip>
            <a:srcRect b="0" l="0" r="0" t="0"/>
            <a:stretch/>
          </p:blipFill>
          <p:spPr>
            <a:xfrm>
              <a:off x="2333400" y="1843088"/>
              <a:ext cx="1552800" cy="1164600"/>
            </a:xfrm>
            <a:prstGeom prst="rect">
              <a:avLst/>
            </a:prstGeom>
            <a:noFill/>
            <a:ln>
              <a:noFill/>
            </a:ln>
          </p:spPr>
        </p:pic>
        <p:sp>
          <p:nvSpPr>
            <p:cNvPr id="160" name="Google Shape;160;p17"/>
            <p:cNvSpPr txBox="1"/>
            <p:nvPr/>
          </p:nvSpPr>
          <p:spPr>
            <a:xfrm>
              <a:off x="2435451" y="3199838"/>
              <a:ext cx="1595540" cy="369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Spring Chinook</a:t>
              </a:r>
              <a:endParaRPr/>
            </a:p>
          </p:txBody>
        </p:sp>
      </p:grpSp>
      <p:grpSp>
        <p:nvGrpSpPr>
          <p:cNvPr id="161" name="Google Shape;161;p17"/>
          <p:cNvGrpSpPr/>
          <p:nvPr/>
        </p:nvGrpSpPr>
        <p:grpSpPr>
          <a:xfrm>
            <a:off x="6064251" y="1219201"/>
            <a:ext cx="1693863" cy="1725713"/>
            <a:chOff x="4326022" y="1843089"/>
            <a:chExt cx="1693778" cy="1726181"/>
          </a:xfrm>
        </p:grpSpPr>
        <p:pic>
          <p:nvPicPr>
            <p:cNvPr descr="537sl087c1" id="162" name="Google Shape;162;p17"/>
            <p:cNvPicPr preferRelativeResize="0"/>
            <p:nvPr/>
          </p:nvPicPr>
          <p:blipFill rotWithShape="1">
            <a:blip r:embed="rId5">
              <a:alphaModFix/>
            </a:blip>
            <a:srcRect b="0" l="0" r="0" t="0"/>
            <a:stretch/>
          </p:blipFill>
          <p:spPr>
            <a:xfrm>
              <a:off x="4326022" y="1843089"/>
              <a:ext cx="1693778" cy="1175368"/>
            </a:xfrm>
            <a:prstGeom prst="rect">
              <a:avLst/>
            </a:prstGeom>
            <a:noFill/>
            <a:ln>
              <a:noFill/>
            </a:ln>
          </p:spPr>
        </p:pic>
        <p:sp>
          <p:nvSpPr>
            <p:cNvPr id="163" name="Google Shape;163;p17"/>
            <p:cNvSpPr txBox="1"/>
            <p:nvPr/>
          </p:nvSpPr>
          <p:spPr>
            <a:xfrm>
              <a:off x="4520147" y="3199838"/>
              <a:ext cx="1409289" cy="369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Coho Salmon</a:t>
              </a:r>
              <a:endParaRPr/>
            </a:p>
          </p:txBody>
        </p:sp>
      </p:grpSp>
      <p:grpSp>
        <p:nvGrpSpPr>
          <p:cNvPr id="164" name="Google Shape;164;p17"/>
          <p:cNvGrpSpPr/>
          <p:nvPr/>
        </p:nvGrpSpPr>
        <p:grpSpPr>
          <a:xfrm>
            <a:off x="8534400" y="4749801"/>
            <a:ext cx="1625930" cy="1527273"/>
            <a:chOff x="6324600" y="4738299"/>
            <a:chExt cx="1625930" cy="1527677"/>
          </a:xfrm>
        </p:grpSpPr>
        <p:pic>
          <p:nvPicPr>
            <p:cNvPr descr="IMG_0412" id="165" name="Google Shape;165;p17"/>
            <p:cNvPicPr preferRelativeResize="0"/>
            <p:nvPr/>
          </p:nvPicPr>
          <p:blipFill rotWithShape="1">
            <a:blip r:embed="rId6">
              <a:alphaModFix/>
            </a:blip>
            <a:srcRect b="0" l="0" r="0" t="0"/>
            <a:stretch/>
          </p:blipFill>
          <p:spPr>
            <a:xfrm>
              <a:off x="6324600" y="4738299"/>
              <a:ext cx="1524000" cy="1143000"/>
            </a:xfrm>
            <a:prstGeom prst="rect">
              <a:avLst/>
            </a:prstGeom>
            <a:noFill/>
            <a:ln>
              <a:noFill/>
            </a:ln>
          </p:spPr>
        </p:pic>
        <p:sp>
          <p:nvSpPr>
            <p:cNvPr id="166" name="Google Shape;166;p17"/>
            <p:cNvSpPr txBox="1"/>
            <p:nvPr/>
          </p:nvSpPr>
          <p:spPr>
            <a:xfrm>
              <a:off x="6338935" y="5896546"/>
              <a:ext cx="1611595" cy="36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Green Sturgeon</a:t>
              </a:r>
              <a:endParaRPr/>
            </a:p>
          </p:txBody>
        </p:sp>
      </p:grpSp>
      <p:grpSp>
        <p:nvGrpSpPr>
          <p:cNvPr id="167" name="Google Shape;167;p17"/>
          <p:cNvGrpSpPr/>
          <p:nvPr/>
        </p:nvGrpSpPr>
        <p:grpSpPr>
          <a:xfrm>
            <a:off x="6480175" y="4735514"/>
            <a:ext cx="1733550" cy="1584199"/>
            <a:chOff x="4270050" y="4723993"/>
            <a:chExt cx="1733224" cy="1583657"/>
          </a:xfrm>
        </p:grpSpPr>
        <p:pic>
          <p:nvPicPr>
            <p:cNvPr descr="http://t2.gstatic.com/images?q=tbn:ANd9GcTXyOrJmK2PcV4zr8a48ixPNGJYMpkSH_BeyH0XC3pP7dy1VJQINy6B0UU-" id="168" name="Google Shape;168;p17"/>
            <p:cNvPicPr preferRelativeResize="0"/>
            <p:nvPr/>
          </p:nvPicPr>
          <p:blipFill rotWithShape="1">
            <a:blip r:embed="rId7">
              <a:alphaModFix/>
            </a:blip>
            <a:srcRect b="0" l="0" r="0" t="0"/>
            <a:stretch/>
          </p:blipFill>
          <p:spPr>
            <a:xfrm>
              <a:off x="4270050" y="4723993"/>
              <a:ext cx="1733224" cy="1155075"/>
            </a:xfrm>
            <a:prstGeom prst="rect">
              <a:avLst/>
            </a:prstGeom>
            <a:noFill/>
            <a:ln>
              <a:noFill/>
            </a:ln>
          </p:spPr>
        </p:pic>
        <p:sp>
          <p:nvSpPr>
            <p:cNvPr id="169" name="Google Shape;169;p17"/>
            <p:cNvSpPr txBox="1"/>
            <p:nvPr/>
          </p:nvSpPr>
          <p:spPr>
            <a:xfrm>
              <a:off x="4289808" y="5938444"/>
              <a:ext cx="1621549" cy="3692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Pacific Lamprey</a:t>
              </a:r>
              <a:endParaRPr/>
            </a:p>
          </p:txBody>
        </p:sp>
      </p:grpSp>
      <p:pic>
        <p:nvPicPr>
          <p:cNvPr descr="flint header" id="170" name="Google Shape;170;p17"/>
          <p:cNvPicPr preferRelativeResize="0"/>
          <p:nvPr/>
        </p:nvPicPr>
        <p:blipFill rotWithShape="1">
          <a:blip r:embed="rId8">
            <a:alphaModFix/>
          </a:blip>
          <a:srcRect b="0" l="0" r="0" t="0"/>
          <a:stretch/>
        </p:blipFill>
        <p:spPr>
          <a:xfrm>
            <a:off x="1524000" y="0"/>
            <a:ext cx="9144000" cy="457200"/>
          </a:xfrm>
          <a:prstGeom prst="rect">
            <a:avLst/>
          </a:prstGeom>
          <a:noFill/>
          <a:ln>
            <a:noFill/>
          </a:ln>
        </p:spPr>
      </p:pic>
      <p:pic>
        <p:nvPicPr>
          <p:cNvPr descr="flint header" id="171" name="Google Shape;171;p17"/>
          <p:cNvPicPr preferRelativeResize="0"/>
          <p:nvPr/>
        </p:nvPicPr>
        <p:blipFill rotWithShape="1">
          <a:blip r:embed="rId8">
            <a:alphaModFix/>
          </a:blip>
          <a:srcRect b="0" l="0" r="0" t="0"/>
          <a:stretch/>
        </p:blipFill>
        <p:spPr>
          <a:xfrm>
            <a:off x="1524000" y="6369050"/>
            <a:ext cx="9144000" cy="457200"/>
          </a:xfrm>
          <a:prstGeom prst="rect">
            <a:avLst/>
          </a:prstGeom>
          <a:noFill/>
          <a:ln>
            <a:noFill/>
          </a:ln>
        </p:spPr>
      </p:pic>
      <p:grpSp>
        <p:nvGrpSpPr>
          <p:cNvPr id="172" name="Google Shape;172;p17"/>
          <p:cNvGrpSpPr/>
          <p:nvPr/>
        </p:nvGrpSpPr>
        <p:grpSpPr>
          <a:xfrm>
            <a:off x="8186738" y="1228726"/>
            <a:ext cx="1795462" cy="1716189"/>
            <a:chOff x="6448425" y="1852614"/>
            <a:chExt cx="1795469" cy="1716657"/>
          </a:xfrm>
        </p:grpSpPr>
        <p:pic>
          <p:nvPicPr>
            <p:cNvPr descr="Image result for pink salmon" id="173" name="Google Shape;173;p17"/>
            <p:cNvPicPr preferRelativeResize="0"/>
            <p:nvPr/>
          </p:nvPicPr>
          <p:blipFill rotWithShape="1">
            <a:blip r:embed="rId9">
              <a:alphaModFix/>
            </a:blip>
            <a:srcRect b="0" l="0" r="0" t="0"/>
            <a:stretch/>
          </p:blipFill>
          <p:spPr>
            <a:xfrm>
              <a:off x="6448425" y="1852614"/>
              <a:ext cx="1795469" cy="1196980"/>
            </a:xfrm>
            <a:prstGeom prst="rect">
              <a:avLst/>
            </a:prstGeom>
            <a:noFill/>
            <a:ln>
              <a:noFill/>
            </a:ln>
          </p:spPr>
        </p:pic>
        <p:sp>
          <p:nvSpPr>
            <p:cNvPr id="174" name="Google Shape;174;p17"/>
            <p:cNvSpPr txBox="1"/>
            <p:nvPr/>
          </p:nvSpPr>
          <p:spPr>
            <a:xfrm>
              <a:off x="6849701" y="3199838"/>
              <a:ext cx="1321201" cy="369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Pink Salmon</a:t>
              </a:r>
              <a:endParaRPr/>
            </a:p>
          </p:txBody>
        </p:sp>
      </p:grpSp>
      <p:grpSp>
        <p:nvGrpSpPr>
          <p:cNvPr id="175" name="Google Shape;175;p17"/>
          <p:cNvGrpSpPr/>
          <p:nvPr/>
        </p:nvGrpSpPr>
        <p:grpSpPr>
          <a:xfrm>
            <a:off x="4371976" y="4659313"/>
            <a:ext cx="1842171" cy="1665300"/>
            <a:chOff x="2162081" y="4647585"/>
            <a:chExt cx="1842618" cy="1665360"/>
          </a:xfrm>
        </p:grpSpPr>
        <p:pic>
          <p:nvPicPr>
            <p:cNvPr descr="Image result for summer steelhead" id="176" name="Google Shape;176;p17"/>
            <p:cNvPicPr preferRelativeResize="0"/>
            <p:nvPr/>
          </p:nvPicPr>
          <p:blipFill rotWithShape="1">
            <a:blip r:embed="rId10">
              <a:alphaModFix/>
            </a:blip>
            <a:srcRect b="0" l="0" r="0" t="0"/>
            <a:stretch/>
          </p:blipFill>
          <p:spPr>
            <a:xfrm>
              <a:off x="2162081" y="4647585"/>
              <a:ext cx="1748262" cy="1195812"/>
            </a:xfrm>
            <a:prstGeom prst="rect">
              <a:avLst/>
            </a:prstGeom>
            <a:noFill/>
            <a:ln>
              <a:noFill/>
            </a:ln>
          </p:spPr>
        </p:pic>
        <p:sp>
          <p:nvSpPr>
            <p:cNvPr id="177" name="Google Shape;177;p17"/>
            <p:cNvSpPr txBox="1"/>
            <p:nvPr/>
          </p:nvSpPr>
          <p:spPr>
            <a:xfrm>
              <a:off x="2162081" y="5943600"/>
              <a:ext cx="1842618" cy="369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Summer Steelhead</a:t>
              </a:r>
              <a:endParaRPr/>
            </a:p>
          </p:txBody>
        </p:sp>
      </p:grpSp>
      <p:pic>
        <p:nvPicPr>
          <p:cNvPr descr="chinookjump" id="178" name="Google Shape;178;p17"/>
          <p:cNvPicPr preferRelativeResize="0"/>
          <p:nvPr>
            <p:ph idx="3" type="body"/>
          </p:nvPr>
        </p:nvPicPr>
        <p:blipFill rotWithShape="1">
          <a:blip r:embed="rId11">
            <a:alphaModFix/>
          </a:blip>
          <a:srcRect b="827" l="0" r="1416" t="0"/>
          <a:stretch/>
        </p:blipFill>
        <p:spPr>
          <a:xfrm>
            <a:off x="2146301" y="1219201"/>
            <a:ext cx="1573213" cy="1165225"/>
          </a:xfrm>
          <a:prstGeom prst="rect">
            <a:avLst/>
          </a:prstGeom>
          <a:noFill/>
          <a:ln>
            <a:noFill/>
          </a:ln>
        </p:spPr>
      </p:pic>
      <p:sp>
        <p:nvSpPr>
          <p:cNvPr id="179" name="Google Shape;179;p17"/>
          <p:cNvSpPr txBox="1"/>
          <p:nvPr/>
        </p:nvSpPr>
        <p:spPr>
          <a:xfrm>
            <a:off x="2347914" y="2566988"/>
            <a:ext cx="134267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Fall Chinook</a:t>
            </a:r>
            <a:endParaRPr b="0" i="0" sz="1800" u="none" cap="none" strike="noStrike">
              <a:solidFill>
                <a:schemeClr val="dk1"/>
              </a:solidFill>
              <a:latin typeface="Garamond"/>
              <a:ea typeface="Garamond"/>
              <a:cs typeface="Garamond"/>
              <a:sym typeface="Garamond"/>
            </a:endParaRPr>
          </a:p>
        </p:txBody>
      </p:sp>
      <p:grpSp>
        <p:nvGrpSpPr>
          <p:cNvPr id="180" name="Google Shape;180;p17"/>
          <p:cNvGrpSpPr/>
          <p:nvPr/>
        </p:nvGrpSpPr>
        <p:grpSpPr>
          <a:xfrm>
            <a:off x="3962401" y="3033713"/>
            <a:ext cx="1598613" cy="1519096"/>
            <a:chOff x="457200" y="2945282"/>
            <a:chExt cx="1598491" cy="1518514"/>
          </a:xfrm>
        </p:grpSpPr>
        <p:pic>
          <p:nvPicPr>
            <p:cNvPr descr="Image result for chum salmon" id="181" name="Google Shape;181;p17"/>
            <p:cNvPicPr preferRelativeResize="0"/>
            <p:nvPr/>
          </p:nvPicPr>
          <p:blipFill rotWithShape="1">
            <a:blip r:embed="rId12">
              <a:alphaModFix/>
            </a:blip>
            <a:srcRect b="0" l="0" r="0" t="0"/>
            <a:stretch/>
          </p:blipFill>
          <p:spPr>
            <a:xfrm>
              <a:off x="457200" y="2945282"/>
              <a:ext cx="1598491" cy="1066801"/>
            </a:xfrm>
            <a:prstGeom prst="rect">
              <a:avLst/>
            </a:prstGeom>
            <a:noFill/>
            <a:ln>
              <a:noFill/>
            </a:ln>
          </p:spPr>
        </p:pic>
        <p:sp>
          <p:nvSpPr>
            <p:cNvPr id="182" name="Google Shape;182;p17"/>
            <p:cNvSpPr txBox="1"/>
            <p:nvPr/>
          </p:nvSpPr>
          <p:spPr>
            <a:xfrm>
              <a:off x="566607" y="4094605"/>
              <a:ext cx="1466956" cy="3691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Chum Salmon</a:t>
              </a:r>
              <a:endParaRPr/>
            </a:p>
          </p:txBody>
        </p:sp>
      </p:grpSp>
      <p:grpSp>
        <p:nvGrpSpPr>
          <p:cNvPr id="183" name="Google Shape;183;p17"/>
          <p:cNvGrpSpPr/>
          <p:nvPr/>
        </p:nvGrpSpPr>
        <p:grpSpPr>
          <a:xfrm>
            <a:off x="5791200" y="3103563"/>
            <a:ext cx="2336800" cy="1457228"/>
            <a:chOff x="4651050" y="3103388"/>
            <a:chExt cx="2336258" cy="1456847"/>
          </a:xfrm>
        </p:grpSpPr>
        <p:pic>
          <p:nvPicPr>
            <p:cNvPr descr="Image result for eulachon" id="184" name="Google Shape;184;p17"/>
            <p:cNvPicPr preferRelativeResize="0"/>
            <p:nvPr/>
          </p:nvPicPr>
          <p:blipFill rotWithShape="1">
            <a:blip r:embed="rId13">
              <a:alphaModFix/>
            </a:blip>
            <a:srcRect b="0" l="0" r="0" t="0"/>
            <a:stretch/>
          </p:blipFill>
          <p:spPr>
            <a:xfrm>
              <a:off x="4651050" y="3103388"/>
              <a:ext cx="2336258" cy="1026852"/>
            </a:xfrm>
            <a:prstGeom prst="rect">
              <a:avLst/>
            </a:prstGeom>
            <a:noFill/>
            <a:ln>
              <a:noFill/>
            </a:ln>
          </p:spPr>
        </p:pic>
        <p:sp>
          <p:nvSpPr>
            <p:cNvPr id="185" name="Google Shape;185;p17"/>
            <p:cNvSpPr txBox="1"/>
            <p:nvPr/>
          </p:nvSpPr>
          <p:spPr>
            <a:xfrm>
              <a:off x="5317278" y="4191000"/>
              <a:ext cx="1134984" cy="3692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Candlefish</a:t>
              </a:r>
              <a:endParaRPr/>
            </a:p>
          </p:txBody>
        </p:sp>
      </p:grpSp>
      <p:grpSp>
        <p:nvGrpSpPr>
          <p:cNvPr id="186" name="Google Shape;186;p17"/>
          <p:cNvGrpSpPr/>
          <p:nvPr/>
        </p:nvGrpSpPr>
        <p:grpSpPr>
          <a:xfrm>
            <a:off x="1905001" y="3062288"/>
            <a:ext cx="1547813" cy="1422446"/>
            <a:chOff x="709490" y="3061554"/>
            <a:chExt cx="1548453" cy="1422624"/>
          </a:xfrm>
        </p:grpSpPr>
        <p:pic>
          <p:nvPicPr>
            <p:cNvPr descr="Image result for river mussel klamath" id="187" name="Google Shape;187;p17"/>
            <p:cNvPicPr preferRelativeResize="0"/>
            <p:nvPr/>
          </p:nvPicPr>
          <p:blipFill rotWithShape="1">
            <a:blip r:embed="rId14">
              <a:alphaModFix/>
            </a:blip>
            <a:srcRect b="0" l="0" r="0" t="0"/>
            <a:stretch/>
          </p:blipFill>
          <p:spPr>
            <a:xfrm>
              <a:off x="709490" y="3061554"/>
              <a:ext cx="1548453" cy="1001333"/>
            </a:xfrm>
            <a:prstGeom prst="rect">
              <a:avLst/>
            </a:prstGeom>
            <a:noFill/>
            <a:ln>
              <a:noFill/>
            </a:ln>
          </p:spPr>
        </p:pic>
        <p:sp>
          <p:nvSpPr>
            <p:cNvPr id="188" name="Google Shape;188;p17"/>
            <p:cNvSpPr txBox="1"/>
            <p:nvPr/>
          </p:nvSpPr>
          <p:spPr>
            <a:xfrm>
              <a:off x="1143000" y="4114800"/>
              <a:ext cx="895167" cy="3693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Mussels</a:t>
              </a:r>
              <a:endParaRPr/>
            </a:p>
          </p:txBody>
        </p:sp>
      </p:grpSp>
      <p:pic>
        <p:nvPicPr>
          <p:cNvPr descr="Image result for lost river sucker" id="189" name="Google Shape;189;p17"/>
          <p:cNvPicPr preferRelativeResize="0"/>
          <p:nvPr/>
        </p:nvPicPr>
        <p:blipFill rotWithShape="1">
          <a:blip r:embed="rId15">
            <a:alphaModFix/>
          </a:blip>
          <a:srcRect b="0" l="0" r="0" t="0"/>
          <a:stretch/>
        </p:blipFill>
        <p:spPr>
          <a:xfrm>
            <a:off x="8362950" y="3103564"/>
            <a:ext cx="2000250" cy="1019175"/>
          </a:xfrm>
          <a:prstGeom prst="rect">
            <a:avLst/>
          </a:prstGeom>
          <a:noFill/>
          <a:ln>
            <a:noFill/>
          </a:ln>
        </p:spPr>
      </p:pic>
      <p:sp>
        <p:nvSpPr>
          <p:cNvPr id="190" name="Google Shape;190;p17"/>
          <p:cNvSpPr txBox="1"/>
          <p:nvPr/>
        </p:nvSpPr>
        <p:spPr>
          <a:xfrm>
            <a:off x="9229725" y="4191000"/>
            <a:ext cx="8052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C’wam</a:t>
            </a:r>
            <a:endParaRPr/>
          </a:p>
        </p:txBody>
      </p:sp>
      <p:sp>
        <p:nvSpPr>
          <p:cNvPr id="191" name="Google Shape;191;p17"/>
          <p:cNvSpPr/>
          <p:nvPr/>
        </p:nvSpPr>
        <p:spPr>
          <a:xfrm>
            <a:off x="8275638" y="1106488"/>
            <a:ext cx="1858962" cy="1389062"/>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17"/>
          <p:cNvSpPr/>
          <p:nvPr/>
        </p:nvSpPr>
        <p:spPr>
          <a:xfrm>
            <a:off x="6013451" y="2911476"/>
            <a:ext cx="1858963" cy="1389063"/>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17"/>
          <p:cNvSpPr/>
          <p:nvPr/>
        </p:nvSpPr>
        <p:spPr>
          <a:xfrm>
            <a:off x="3798888" y="2924176"/>
            <a:ext cx="1858962" cy="1389063"/>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8"/>
          <p:cNvSpPr txBox="1"/>
          <p:nvPr>
            <p:ph type="title"/>
          </p:nvPr>
        </p:nvSpPr>
        <p:spPr>
          <a:xfrm>
            <a:off x="1841500" y="533400"/>
            <a:ext cx="8229600" cy="6540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t>Diversity is the Spice of Life</a:t>
            </a:r>
            <a:endParaRPr/>
          </a:p>
        </p:txBody>
      </p:sp>
      <p:grpSp>
        <p:nvGrpSpPr>
          <p:cNvPr id="199" name="Google Shape;199;p18"/>
          <p:cNvGrpSpPr/>
          <p:nvPr/>
        </p:nvGrpSpPr>
        <p:grpSpPr>
          <a:xfrm>
            <a:off x="2420938" y="4676775"/>
            <a:ext cx="1877910" cy="1582738"/>
            <a:chOff x="210941" y="4665663"/>
            <a:chExt cx="1878822" cy="1582737"/>
          </a:xfrm>
        </p:grpSpPr>
        <p:pic>
          <p:nvPicPr>
            <p:cNvPr descr="http://estuaries.noaa.gov/Doc/Images/steelhead.jpg" id="200" name="Google Shape;200;p18"/>
            <p:cNvPicPr preferRelativeResize="0"/>
            <p:nvPr/>
          </p:nvPicPr>
          <p:blipFill rotWithShape="1">
            <a:blip r:embed="rId3">
              <a:alphaModFix/>
            </a:blip>
            <a:srcRect b="0" l="0" r="0" t="0"/>
            <a:stretch/>
          </p:blipFill>
          <p:spPr>
            <a:xfrm>
              <a:off x="210941" y="4665663"/>
              <a:ext cx="1666002" cy="1112837"/>
            </a:xfrm>
            <a:prstGeom prst="rect">
              <a:avLst/>
            </a:prstGeom>
            <a:noFill/>
            <a:ln>
              <a:noFill/>
            </a:ln>
          </p:spPr>
        </p:pic>
        <p:sp>
          <p:nvSpPr>
            <p:cNvPr id="201" name="Google Shape;201;p18"/>
            <p:cNvSpPr txBox="1"/>
            <p:nvPr/>
          </p:nvSpPr>
          <p:spPr>
            <a:xfrm>
              <a:off x="328490" y="5879068"/>
              <a:ext cx="17612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Winter Steelhead </a:t>
              </a:r>
              <a:endParaRPr/>
            </a:p>
          </p:txBody>
        </p:sp>
      </p:grpSp>
      <p:grpSp>
        <p:nvGrpSpPr>
          <p:cNvPr id="202" name="Google Shape;202;p18"/>
          <p:cNvGrpSpPr/>
          <p:nvPr/>
        </p:nvGrpSpPr>
        <p:grpSpPr>
          <a:xfrm>
            <a:off x="4071939" y="1219201"/>
            <a:ext cx="1697345" cy="1725713"/>
            <a:chOff x="2333400" y="1843088"/>
            <a:chExt cx="1697591" cy="1726182"/>
          </a:xfrm>
        </p:grpSpPr>
        <p:pic>
          <p:nvPicPr>
            <p:cNvPr descr="http://www.northeastoregonoutdoors.com/home/wp-content/uploads/2012/04/spring_chinook_odfw.jpg" id="203" name="Google Shape;203;p18"/>
            <p:cNvPicPr preferRelativeResize="0"/>
            <p:nvPr/>
          </p:nvPicPr>
          <p:blipFill rotWithShape="1">
            <a:blip r:embed="rId4">
              <a:alphaModFix/>
            </a:blip>
            <a:srcRect b="0" l="0" r="0" t="0"/>
            <a:stretch/>
          </p:blipFill>
          <p:spPr>
            <a:xfrm>
              <a:off x="2333400" y="1843088"/>
              <a:ext cx="1552800" cy="1164600"/>
            </a:xfrm>
            <a:prstGeom prst="rect">
              <a:avLst/>
            </a:prstGeom>
            <a:noFill/>
            <a:ln>
              <a:noFill/>
            </a:ln>
          </p:spPr>
        </p:pic>
        <p:sp>
          <p:nvSpPr>
            <p:cNvPr id="204" name="Google Shape;204;p18"/>
            <p:cNvSpPr txBox="1"/>
            <p:nvPr/>
          </p:nvSpPr>
          <p:spPr>
            <a:xfrm>
              <a:off x="2435451" y="3199838"/>
              <a:ext cx="1595540" cy="369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Spring Chinook</a:t>
              </a:r>
              <a:endParaRPr/>
            </a:p>
          </p:txBody>
        </p:sp>
      </p:grpSp>
      <p:grpSp>
        <p:nvGrpSpPr>
          <p:cNvPr id="205" name="Google Shape;205;p18"/>
          <p:cNvGrpSpPr/>
          <p:nvPr/>
        </p:nvGrpSpPr>
        <p:grpSpPr>
          <a:xfrm>
            <a:off x="6064251" y="1219201"/>
            <a:ext cx="1693863" cy="1725713"/>
            <a:chOff x="4326022" y="1843089"/>
            <a:chExt cx="1693778" cy="1726181"/>
          </a:xfrm>
        </p:grpSpPr>
        <p:pic>
          <p:nvPicPr>
            <p:cNvPr descr="537sl087c1" id="206" name="Google Shape;206;p18"/>
            <p:cNvPicPr preferRelativeResize="0"/>
            <p:nvPr/>
          </p:nvPicPr>
          <p:blipFill rotWithShape="1">
            <a:blip r:embed="rId5">
              <a:alphaModFix/>
            </a:blip>
            <a:srcRect b="0" l="0" r="0" t="0"/>
            <a:stretch/>
          </p:blipFill>
          <p:spPr>
            <a:xfrm>
              <a:off x="4326022" y="1843089"/>
              <a:ext cx="1693778" cy="1175368"/>
            </a:xfrm>
            <a:prstGeom prst="rect">
              <a:avLst/>
            </a:prstGeom>
            <a:noFill/>
            <a:ln>
              <a:noFill/>
            </a:ln>
          </p:spPr>
        </p:pic>
        <p:sp>
          <p:nvSpPr>
            <p:cNvPr id="207" name="Google Shape;207;p18"/>
            <p:cNvSpPr txBox="1"/>
            <p:nvPr/>
          </p:nvSpPr>
          <p:spPr>
            <a:xfrm>
              <a:off x="4520147" y="3199838"/>
              <a:ext cx="1409289" cy="369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Coho Salmon</a:t>
              </a:r>
              <a:endParaRPr/>
            </a:p>
          </p:txBody>
        </p:sp>
      </p:grpSp>
      <p:grpSp>
        <p:nvGrpSpPr>
          <p:cNvPr id="208" name="Google Shape;208;p18"/>
          <p:cNvGrpSpPr/>
          <p:nvPr/>
        </p:nvGrpSpPr>
        <p:grpSpPr>
          <a:xfrm>
            <a:off x="8534400" y="4749801"/>
            <a:ext cx="1625930" cy="1527273"/>
            <a:chOff x="6324600" y="4738299"/>
            <a:chExt cx="1625930" cy="1527677"/>
          </a:xfrm>
        </p:grpSpPr>
        <p:pic>
          <p:nvPicPr>
            <p:cNvPr descr="IMG_0412" id="209" name="Google Shape;209;p18"/>
            <p:cNvPicPr preferRelativeResize="0"/>
            <p:nvPr/>
          </p:nvPicPr>
          <p:blipFill rotWithShape="1">
            <a:blip r:embed="rId6">
              <a:alphaModFix/>
            </a:blip>
            <a:srcRect b="0" l="0" r="0" t="0"/>
            <a:stretch/>
          </p:blipFill>
          <p:spPr>
            <a:xfrm>
              <a:off x="6324600" y="4738299"/>
              <a:ext cx="1524000" cy="1143000"/>
            </a:xfrm>
            <a:prstGeom prst="rect">
              <a:avLst/>
            </a:prstGeom>
            <a:noFill/>
            <a:ln>
              <a:noFill/>
            </a:ln>
          </p:spPr>
        </p:pic>
        <p:sp>
          <p:nvSpPr>
            <p:cNvPr id="210" name="Google Shape;210;p18"/>
            <p:cNvSpPr txBox="1"/>
            <p:nvPr/>
          </p:nvSpPr>
          <p:spPr>
            <a:xfrm>
              <a:off x="6338935" y="5896546"/>
              <a:ext cx="1611595" cy="36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Green Sturgeon</a:t>
              </a:r>
              <a:endParaRPr/>
            </a:p>
          </p:txBody>
        </p:sp>
      </p:grpSp>
      <p:grpSp>
        <p:nvGrpSpPr>
          <p:cNvPr id="211" name="Google Shape;211;p18"/>
          <p:cNvGrpSpPr/>
          <p:nvPr/>
        </p:nvGrpSpPr>
        <p:grpSpPr>
          <a:xfrm>
            <a:off x="6480175" y="4735514"/>
            <a:ext cx="1733550" cy="1584199"/>
            <a:chOff x="4270050" y="4723993"/>
            <a:chExt cx="1733224" cy="1583657"/>
          </a:xfrm>
        </p:grpSpPr>
        <p:pic>
          <p:nvPicPr>
            <p:cNvPr descr="http://t2.gstatic.com/images?q=tbn:ANd9GcTXyOrJmK2PcV4zr8a48ixPNGJYMpkSH_BeyH0XC3pP7dy1VJQINy6B0UU-" id="212" name="Google Shape;212;p18"/>
            <p:cNvPicPr preferRelativeResize="0"/>
            <p:nvPr/>
          </p:nvPicPr>
          <p:blipFill rotWithShape="1">
            <a:blip r:embed="rId7">
              <a:alphaModFix/>
            </a:blip>
            <a:srcRect b="0" l="0" r="0" t="0"/>
            <a:stretch/>
          </p:blipFill>
          <p:spPr>
            <a:xfrm>
              <a:off x="4270050" y="4723993"/>
              <a:ext cx="1733224" cy="1155075"/>
            </a:xfrm>
            <a:prstGeom prst="rect">
              <a:avLst/>
            </a:prstGeom>
            <a:noFill/>
            <a:ln>
              <a:noFill/>
            </a:ln>
          </p:spPr>
        </p:pic>
        <p:sp>
          <p:nvSpPr>
            <p:cNvPr id="213" name="Google Shape;213;p18"/>
            <p:cNvSpPr txBox="1"/>
            <p:nvPr/>
          </p:nvSpPr>
          <p:spPr>
            <a:xfrm>
              <a:off x="4289808" y="5938444"/>
              <a:ext cx="1621549" cy="3692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Pacific Lamprey</a:t>
              </a:r>
              <a:endParaRPr/>
            </a:p>
          </p:txBody>
        </p:sp>
      </p:grpSp>
      <p:pic>
        <p:nvPicPr>
          <p:cNvPr descr="flint header" id="214" name="Google Shape;214;p18"/>
          <p:cNvPicPr preferRelativeResize="0"/>
          <p:nvPr/>
        </p:nvPicPr>
        <p:blipFill rotWithShape="1">
          <a:blip r:embed="rId8">
            <a:alphaModFix/>
          </a:blip>
          <a:srcRect b="0" l="0" r="0" t="0"/>
          <a:stretch/>
        </p:blipFill>
        <p:spPr>
          <a:xfrm>
            <a:off x="1524000" y="0"/>
            <a:ext cx="9144000" cy="457200"/>
          </a:xfrm>
          <a:prstGeom prst="rect">
            <a:avLst/>
          </a:prstGeom>
          <a:noFill/>
          <a:ln>
            <a:noFill/>
          </a:ln>
        </p:spPr>
      </p:pic>
      <p:pic>
        <p:nvPicPr>
          <p:cNvPr descr="flint header" id="215" name="Google Shape;215;p18"/>
          <p:cNvPicPr preferRelativeResize="0"/>
          <p:nvPr/>
        </p:nvPicPr>
        <p:blipFill rotWithShape="1">
          <a:blip r:embed="rId8">
            <a:alphaModFix/>
          </a:blip>
          <a:srcRect b="0" l="0" r="0" t="0"/>
          <a:stretch/>
        </p:blipFill>
        <p:spPr>
          <a:xfrm>
            <a:off x="1524000" y="6369050"/>
            <a:ext cx="9144000" cy="457200"/>
          </a:xfrm>
          <a:prstGeom prst="rect">
            <a:avLst/>
          </a:prstGeom>
          <a:noFill/>
          <a:ln>
            <a:noFill/>
          </a:ln>
        </p:spPr>
      </p:pic>
      <p:grpSp>
        <p:nvGrpSpPr>
          <p:cNvPr id="216" name="Google Shape;216;p18"/>
          <p:cNvGrpSpPr/>
          <p:nvPr/>
        </p:nvGrpSpPr>
        <p:grpSpPr>
          <a:xfrm>
            <a:off x="8186738" y="1228726"/>
            <a:ext cx="1795462" cy="1716189"/>
            <a:chOff x="6448425" y="1852614"/>
            <a:chExt cx="1795469" cy="1716657"/>
          </a:xfrm>
        </p:grpSpPr>
        <p:pic>
          <p:nvPicPr>
            <p:cNvPr descr="Image result for pink salmon" id="217" name="Google Shape;217;p18"/>
            <p:cNvPicPr preferRelativeResize="0"/>
            <p:nvPr/>
          </p:nvPicPr>
          <p:blipFill rotWithShape="1">
            <a:blip r:embed="rId9">
              <a:alphaModFix/>
            </a:blip>
            <a:srcRect b="0" l="0" r="0" t="0"/>
            <a:stretch/>
          </p:blipFill>
          <p:spPr>
            <a:xfrm>
              <a:off x="6448425" y="1852614"/>
              <a:ext cx="1795469" cy="1196980"/>
            </a:xfrm>
            <a:prstGeom prst="rect">
              <a:avLst/>
            </a:prstGeom>
            <a:noFill/>
            <a:ln>
              <a:noFill/>
            </a:ln>
          </p:spPr>
        </p:pic>
        <p:sp>
          <p:nvSpPr>
            <p:cNvPr id="218" name="Google Shape;218;p18"/>
            <p:cNvSpPr txBox="1"/>
            <p:nvPr/>
          </p:nvSpPr>
          <p:spPr>
            <a:xfrm>
              <a:off x="6849701" y="3199838"/>
              <a:ext cx="1321201" cy="369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Pink Salmon</a:t>
              </a:r>
              <a:endParaRPr/>
            </a:p>
          </p:txBody>
        </p:sp>
      </p:grpSp>
      <p:grpSp>
        <p:nvGrpSpPr>
          <p:cNvPr id="219" name="Google Shape;219;p18"/>
          <p:cNvGrpSpPr/>
          <p:nvPr/>
        </p:nvGrpSpPr>
        <p:grpSpPr>
          <a:xfrm>
            <a:off x="4371976" y="4659313"/>
            <a:ext cx="1842171" cy="1665300"/>
            <a:chOff x="2162081" y="4647585"/>
            <a:chExt cx="1842618" cy="1665360"/>
          </a:xfrm>
        </p:grpSpPr>
        <p:pic>
          <p:nvPicPr>
            <p:cNvPr descr="Image result for summer steelhead" id="220" name="Google Shape;220;p18"/>
            <p:cNvPicPr preferRelativeResize="0"/>
            <p:nvPr/>
          </p:nvPicPr>
          <p:blipFill rotWithShape="1">
            <a:blip r:embed="rId10">
              <a:alphaModFix/>
            </a:blip>
            <a:srcRect b="0" l="0" r="0" t="0"/>
            <a:stretch/>
          </p:blipFill>
          <p:spPr>
            <a:xfrm>
              <a:off x="2162081" y="4647585"/>
              <a:ext cx="1748262" cy="1195812"/>
            </a:xfrm>
            <a:prstGeom prst="rect">
              <a:avLst/>
            </a:prstGeom>
            <a:noFill/>
            <a:ln>
              <a:noFill/>
            </a:ln>
          </p:spPr>
        </p:pic>
        <p:sp>
          <p:nvSpPr>
            <p:cNvPr id="221" name="Google Shape;221;p18"/>
            <p:cNvSpPr txBox="1"/>
            <p:nvPr/>
          </p:nvSpPr>
          <p:spPr>
            <a:xfrm>
              <a:off x="2162081" y="5943600"/>
              <a:ext cx="1842618" cy="369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Summer Steelhead</a:t>
              </a:r>
              <a:endParaRPr/>
            </a:p>
          </p:txBody>
        </p:sp>
      </p:grpSp>
      <p:pic>
        <p:nvPicPr>
          <p:cNvPr descr="chinookjump" id="222" name="Google Shape;222;p18"/>
          <p:cNvPicPr preferRelativeResize="0"/>
          <p:nvPr>
            <p:ph idx="3" type="body"/>
          </p:nvPr>
        </p:nvPicPr>
        <p:blipFill rotWithShape="1">
          <a:blip r:embed="rId11">
            <a:alphaModFix/>
          </a:blip>
          <a:srcRect b="827" l="0" r="1416" t="0"/>
          <a:stretch/>
        </p:blipFill>
        <p:spPr>
          <a:xfrm>
            <a:off x="2146301" y="1219201"/>
            <a:ext cx="1573213" cy="1165225"/>
          </a:xfrm>
          <a:prstGeom prst="rect">
            <a:avLst/>
          </a:prstGeom>
          <a:noFill/>
          <a:ln>
            <a:noFill/>
          </a:ln>
        </p:spPr>
      </p:pic>
      <p:sp>
        <p:nvSpPr>
          <p:cNvPr id="223" name="Google Shape;223;p18"/>
          <p:cNvSpPr txBox="1"/>
          <p:nvPr/>
        </p:nvSpPr>
        <p:spPr>
          <a:xfrm>
            <a:off x="2347914" y="2566988"/>
            <a:ext cx="134267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Fall Chinook</a:t>
            </a:r>
            <a:endParaRPr b="0" i="0" sz="1800" u="none" cap="none" strike="noStrike">
              <a:solidFill>
                <a:schemeClr val="dk1"/>
              </a:solidFill>
              <a:latin typeface="Garamond"/>
              <a:ea typeface="Garamond"/>
              <a:cs typeface="Garamond"/>
              <a:sym typeface="Garamond"/>
            </a:endParaRPr>
          </a:p>
        </p:txBody>
      </p:sp>
      <p:grpSp>
        <p:nvGrpSpPr>
          <p:cNvPr id="224" name="Google Shape;224;p18"/>
          <p:cNvGrpSpPr/>
          <p:nvPr/>
        </p:nvGrpSpPr>
        <p:grpSpPr>
          <a:xfrm>
            <a:off x="3962401" y="3033713"/>
            <a:ext cx="1598613" cy="1519096"/>
            <a:chOff x="457200" y="2945282"/>
            <a:chExt cx="1598491" cy="1518514"/>
          </a:xfrm>
        </p:grpSpPr>
        <p:pic>
          <p:nvPicPr>
            <p:cNvPr descr="Image result for chum salmon" id="225" name="Google Shape;225;p18"/>
            <p:cNvPicPr preferRelativeResize="0"/>
            <p:nvPr/>
          </p:nvPicPr>
          <p:blipFill rotWithShape="1">
            <a:blip r:embed="rId12">
              <a:alphaModFix/>
            </a:blip>
            <a:srcRect b="0" l="0" r="0" t="0"/>
            <a:stretch/>
          </p:blipFill>
          <p:spPr>
            <a:xfrm>
              <a:off x="457200" y="2945282"/>
              <a:ext cx="1598491" cy="1066801"/>
            </a:xfrm>
            <a:prstGeom prst="rect">
              <a:avLst/>
            </a:prstGeom>
            <a:noFill/>
            <a:ln>
              <a:noFill/>
            </a:ln>
          </p:spPr>
        </p:pic>
        <p:sp>
          <p:nvSpPr>
            <p:cNvPr id="226" name="Google Shape;226;p18"/>
            <p:cNvSpPr txBox="1"/>
            <p:nvPr/>
          </p:nvSpPr>
          <p:spPr>
            <a:xfrm>
              <a:off x="566607" y="4094605"/>
              <a:ext cx="1466956" cy="3691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Chum Salmon</a:t>
              </a:r>
              <a:endParaRPr/>
            </a:p>
          </p:txBody>
        </p:sp>
      </p:grpSp>
      <p:grpSp>
        <p:nvGrpSpPr>
          <p:cNvPr id="227" name="Google Shape;227;p18"/>
          <p:cNvGrpSpPr/>
          <p:nvPr/>
        </p:nvGrpSpPr>
        <p:grpSpPr>
          <a:xfrm>
            <a:off x="5791200" y="3103563"/>
            <a:ext cx="2336800" cy="1457228"/>
            <a:chOff x="4651050" y="3103388"/>
            <a:chExt cx="2336258" cy="1456847"/>
          </a:xfrm>
        </p:grpSpPr>
        <p:pic>
          <p:nvPicPr>
            <p:cNvPr descr="Image result for eulachon" id="228" name="Google Shape;228;p18"/>
            <p:cNvPicPr preferRelativeResize="0"/>
            <p:nvPr/>
          </p:nvPicPr>
          <p:blipFill rotWithShape="1">
            <a:blip r:embed="rId13">
              <a:alphaModFix/>
            </a:blip>
            <a:srcRect b="0" l="0" r="0" t="0"/>
            <a:stretch/>
          </p:blipFill>
          <p:spPr>
            <a:xfrm>
              <a:off x="4651050" y="3103388"/>
              <a:ext cx="2336258" cy="1026852"/>
            </a:xfrm>
            <a:prstGeom prst="rect">
              <a:avLst/>
            </a:prstGeom>
            <a:noFill/>
            <a:ln>
              <a:noFill/>
            </a:ln>
          </p:spPr>
        </p:pic>
        <p:sp>
          <p:nvSpPr>
            <p:cNvPr id="229" name="Google Shape;229;p18"/>
            <p:cNvSpPr txBox="1"/>
            <p:nvPr/>
          </p:nvSpPr>
          <p:spPr>
            <a:xfrm>
              <a:off x="5317278" y="4191000"/>
              <a:ext cx="1134984" cy="3692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Candlefish</a:t>
              </a:r>
              <a:endParaRPr/>
            </a:p>
          </p:txBody>
        </p:sp>
      </p:grpSp>
      <p:grpSp>
        <p:nvGrpSpPr>
          <p:cNvPr id="230" name="Google Shape;230;p18"/>
          <p:cNvGrpSpPr/>
          <p:nvPr/>
        </p:nvGrpSpPr>
        <p:grpSpPr>
          <a:xfrm>
            <a:off x="1905001" y="3062288"/>
            <a:ext cx="1547813" cy="1422446"/>
            <a:chOff x="709490" y="3061554"/>
            <a:chExt cx="1548453" cy="1422624"/>
          </a:xfrm>
        </p:grpSpPr>
        <p:pic>
          <p:nvPicPr>
            <p:cNvPr descr="Image result for river mussel klamath" id="231" name="Google Shape;231;p18"/>
            <p:cNvPicPr preferRelativeResize="0"/>
            <p:nvPr/>
          </p:nvPicPr>
          <p:blipFill rotWithShape="1">
            <a:blip r:embed="rId14">
              <a:alphaModFix/>
            </a:blip>
            <a:srcRect b="0" l="0" r="0" t="0"/>
            <a:stretch/>
          </p:blipFill>
          <p:spPr>
            <a:xfrm>
              <a:off x="709490" y="3061554"/>
              <a:ext cx="1548453" cy="1001333"/>
            </a:xfrm>
            <a:prstGeom prst="rect">
              <a:avLst/>
            </a:prstGeom>
            <a:noFill/>
            <a:ln>
              <a:noFill/>
            </a:ln>
          </p:spPr>
        </p:pic>
        <p:sp>
          <p:nvSpPr>
            <p:cNvPr id="232" name="Google Shape;232;p18"/>
            <p:cNvSpPr txBox="1"/>
            <p:nvPr/>
          </p:nvSpPr>
          <p:spPr>
            <a:xfrm>
              <a:off x="1143000" y="4114800"/>
              <a:ext cx="895167" cy="3693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Mussels</a:t>
              </a:r>
              <a:endParaRPr/>
            </a:p>
          </p:txBody>
        </p:sp>
      </p:grpSp>
      <p:pic>
        <p:nvPicPr>
          <p:cNvPr descr="Image result for lost river sucker" id="233" name="Google Shape;233;p18"/>
          <p:cNvPicPr preferRelativeResize="0"/>
          <p:nvPr/>
        </p:nvPicPr>
        <p:blipFill rotWithShape="1">
          <a:blip r:embed="rId15">
            <a:alphaModFix/>
          </a:blip>
          <a:srcRect b="0" l="0" r="0" t="0"/>
          <a:stretch/>
        </p:blipFill>
        <p:spPr>
          <a:xfrm>
            <a:off x="8362950" y="3103564"/>
            <a:ext cx="2000250" cy="1019175"/>
          </a:xfrm>
          <a:prstGeom prst="rect">
            <a:avLst/>
          </a:prstGeom>
          <a:noFill/>
          <a:ln>
            <a:noFill/>
          </a:ln>
        </p:spPr>
      </p:pic>
      <p:sp>
        <p:nvSpPr>
          <p:cNvPr id="234" name="Google Shape;234;p18"/>
          <p:cNvSpPr txBox="1"/>
          <p:nvPr/>
        </p:nvSpPr>
        <p:spPr>
          <a:xfrm>
            <a:off x="9229725" y="4191000"/>
            <a:ext cx="8052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Garamond"/>
                <a:ea typeface="Garamond"/>
                <a:cs typeface="Garamond"/>
                <a:sym typeface="Garamond"/>
              </a:rPr>
              <a:t>C’wam</a:t>
            </a:r>
            <a:endParaRPr/>
          </a:p>
        </p:txBody>
      </p:sp>
      <p:sp>
        <p:nvSpPr>
          <p:cNvPr id="235" name="Google Shape;235;p18"/>
          <p:cNvSpPr/>
          <p:nvPr/>
        </p:nvSpPr>
        <p:spPr>
          <a:xfrm>
            <a:off x="8275638" y="1106488"/>
            <a:ext cx="1858962" cy="1389062"/>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6" name="Google Shape;236;p18"/>
          <p:cNvSpPr/>
          <p:nvPr/>
        </p:nvSpPr>
        <p:spPr>
          <a:xfrm>
            <a:off x="6013451" y="2911476"/>
            <a:ext cx="1858963" cy="1389063"/>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7" name="Google Shape;237;p18"/>
          <p:cNvSpPr/>
          <p:nvPr/>
        </p:nvSpPr>
        <p:spPr>
          <a:xfrm>
            <a:off x="3798888" y="2924176"/>
            <a:ext cx="1858962" cy="1389063"/>
          </a:xfrm>
          <a:prstGeom prst="mathMultiply">
            <a:avLst>
              <a:gd fmla="val 23520"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8" name="Google Shape;238;p18"/>
          <p:cNvSpPr/>
          <p:nvPr/>
        </p:nvSpPr>
        <p:spPr>
          <a:xfrm>
            <a:off x="6011863" y="1106489"/>
            <a:ext cx="1860550" cy="1387475"/>
          </a:xfrm>
          <a:prstGeom prst="mathMultiply">
            <a:avLst>
              <a:gd fmla="val 23520" name="adj1"/>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p18"/>
          <p:cNvSpPr/>
          <p:nvPr/>
        </p:nvSpPr>
        <p:spPr>
          <a:xfrm>
            <a:off x="3917950" y="1128714"/>
            <a:ext cx="1860550" cy="1387475"/>
          </a:xfrm>
          <a:prstGeom prst="mathMultiply">
            <a:avLst>
              <a:gd fmla="val 23520" name="adj1"/>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18"/>
          <p:cNvSpPr/>
          <p:nvPr/>
        </p:nvSpPr>
        <p:spPr>
          <a:xfrm>
            <a:off x="8502650" y="2925764"/>
            <a:ext cx="1860550" cy="1387475"/>
          </a:xfrm>
          <a:prstGeom prst="mathMultiply">
            <a:avLst>
              <a:gd fmla="val 23520" name="adj1"/>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p18"/>
          <p:cNvSpPr/>
          <p:nvPr/>
        </p:nvSpPr>
        <p:spPr>
          <a:xfrm>
            <a:off x="4259263" y="4611689"/>
            <a:ext cx="1860550" cy="1387475"/>
          </a:xfrm>
          <a:prstGeom prst="mathMultiply">
            <a:avLst>
              <a:gd fmla="val 23520" name="adj1"/>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7" name="Google Shape;247;p19"/>
          <p:cNvSpPr txBox="1"/>
          <p:nvPr>
            <p:ph type="title"/>
          </p:nvPr>
        </p:nvSpPr>
        <p:spPr>
          <a:xfrm>
            <a:off x="2743200" y="304800"/>
            <a:ext cx="6096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en-US" sz="3200"/>
              <a:t>How much water does a river need to live?</a:t>
            </a:r>
            <a:endParaRPr sz="3200"/>
          </a:p>
        </p:txBody>
      </p:sp>
      <p:pic>
        <p:nvPicPr>
          <p:cNvPr descr="C:\krisklamath\krisdb\uk\uk118.jpg" id="248" name="Google Shape;248;p19"/>
          <p:cNvPicPr preferRelativeResize="0"/>
          <p:nvPr/>
        </p:nvPicPr>
        <p:blipFill rotWithShape="1">
          <a:blip r:embed="rId3">
            <a:alphaModFix/>
          </a:blip>
          <a:srcRect b="0" l="0" r="0" t="0"/>
          <a:stretch/>
        </p:blipFill>
        <p:spPr>
          <a:xfrm>
            <a:off x="2286000" y="1752600"/>
            <a:ext cx="7239000" cy="468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Documents and Settings\Michael Belchik\My Documents\My Pictures\belchik\KFLOW PHOTOS\fish kill 2002\DSCN2059.JPG" id="254" name="Google Shape;254;p20"/>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255" name="Google Shape;255;p20"/>
          <p:cNvSpPr txBox="1"/>
          <p:nvPr>
            <p:ph type="title"/>
          </p:nvPr>
        </p:nvSpPr>
        <p:spPr>
          <a:xfrm>
            <a:off x="2971800" y="152400"/>
            <a:ext cx="6096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00"/>
              </a:buClr>
              <a:buSzPts val="2880"/>
              <a:buFont typeface="Calibri"/>
              <a:buNone/>
            </a:pPr>
            <a:r>
              <a:rPr lang="en-US" sz="2880">
                <a:solidFill>
                  <a:srgbClr val="FFFF00"/>
                </a:solidFill>
              </a:rPr>
              <a:t>Water quality and flow conditions are now poor enough </a:t>
            </a:r>
            <a:br>
              <a:rPr lang="en-US" sz="2880">
                <a:solidFill>
                  <a:srgbClr val="FFFF00"/>
                </a:solidFill>
              </a:rPr>
            </a:br>
            <a:r>
              <a:rPr lang="en-US" sz="2880">
                <a:solidFill>
                  <a:srgbClr val="FFFF00"/>
                </a:solidFill>
              </a:rPr>
              <a:t>to cause major fish kills</a:t>
            </a:r>
            <a:endParaRPr/>
          </a:p>
        </p:txBody>
      </p:sp>
      <p:sp>
        <p:nvSpPr>
          <p:cNvPr id="256" name="Google Shape;25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What Must Be Done?  </a:t>
            </a:r>
            <a:endParaRPr/>
          </a:p>
        </p:txBody>
      </p:sp>
      <p:sp>
        <p:nvSpPr>
          <p:cNvPr id="262" name="Google Shape;26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Dam Removal</a:t>
            </a:r>
            <a:endParaRPr/>
          </a:p>
          <a:p>
            <a:pPr indent="-228600" lvl="1" marL="685800" rtl="0" algn="l">
              <a:lnSpc>
                <a:spcPct val="90000"/>
              </a:lnSpc>
              <a:spcBef>
                <a:spcPts val="500"/>
              </a:spcBef>
              <a:spcAft>
                <a:spcPts val="0"/>
              </a:spcAft>
              <a:buClr>
                <a:schemeClr val="dk1"/>
              </a:buClr>
              <a:buSzPts val="2400"/>
              <a:buChar char="•"/>
            </a:pPr>
            <a:r>
              <a:rPr lang="en-US"/>
              <a:t>Salmon return to their home</a:t>
            </a:r>
            <a:endParaRPr/>
          </a:p>
          <a:p>
            <a:pPr indent="-228600" lvl="1" marL="685800" rtl="0" algn="l">
              <a:lnSpc>
                <a:spcPct val="90000"/>
              </a:lnSpc>
              <a:spcBef>
                <a:spcPts val="500"/>
              </a:spcBef>
              <a:spcAft>
                <a:spcPts val="0"/>
              </a:spcAft>
              <a:buClr>
                <a:schemeClr val="dk1"/>
              </a:buClr>
              <a:buSzPts val="2400"/>
              <a:buChar char="•"/>
            </a:pPr>
            <a:r>
              <a:rPr lang="en-US"/>
              <a:t>The basin: reunited with the salmon and culturally</a:t>
            </a:r>
            <a:endParaRPr/>
          </a:p>
          <a:p>
            <a:pPr indent="-228600" lvl="0" marL="228600" rtl="0" algn="l">
              <a:lnSpc>
                <a:spcPct val="90000"/>
              </a:lnSpc>
              <a:spcBef>
                <a:spcPts val="1000"/>
              </a:spcBef>
              <a:spcAft>
                <a:spcPts val="0"/>
              </a:spcAft>
              <a:buClr>
                <a:schemeClr val="dk1"/>
              </a:buClr>
              <a:buSzPts val="2800"/>
              <a:buChar char="•"/>
            </a:pPr>
            <a:r>
              <a:rPr lang="en-US"/>
              <a:t>The right flows</a:t>
            </a:r>
            <a:endParaRPr/>
          </a:p>
          <a:p>
            <a:pPr indent="-228600" lvl="1" marL="685800" rtl="0" algn="l">
              <a:lnSpc>
                <a:spcPct val="90000"/>
              </a:lnSpc>
              <a:spcBef>
                <a:spcPts val="500"/>
              </a:spcBef>
              <a:spcAft>
                <a:spcPts val="0"/>
              </a:spcAft>
              <a:buClr>
                <a:schemeClr val="dk1"/>
              </a:buClr>
              <a:buSzPts val="2400"/>
              <a:buChar char="•"/>
            </a:pPr>
            <a:r>
              <a:rPr lang="en-US"/>
              <a:t>Shasta, Scott, Trinity, Klamath</a:t>
            </a:r>
            <a:endParaRPr/>
          </a:p>
          <a:p>
            <a:pPr indent="-228600" lvl="0" marL="228600" rtl="0" algn="l">
              <a:lnSpc>
                <a:spcPct val="90000"/>
              </a:lnSpc>
              <a:spcBef>
                <a:spcPts val="1000"/>
              </a:spcBef>
              <a:spcAft>
                <a:spcPts val="0"/>
              </a:spcAft>
              <a:buClr>
                <a:schemeClr val="dk1"/>
              </a:buClr>
              <a:buSzPts val="2800"/>
              <a:buChar char="•"/>
            </a:pPr>
            <a:r>
              <a:rPr lang="en-US"/>
              <a:t>Fix water quality</a:t>
            </a:r>
            <a:endParaRPr/>
          </a:p>
          <a:p>
            <a:pPr indent="-228600" lvl="0" marL="228600" rtl="0" algn="l">
              <a:lnSpc>
                <a:spcPct val="90000"/>
              </a:lnSpc>
              <a:spcBef>
                <a:spcPts val="1000"/>
              </a:spcBef>
              <a:spcAft>
                <a:spcPts val="0"/>
              </a:spcAft>
              <a:buClr>
                <a:schemeClr val="dk1"/>
              </a:buClr>
              <a:buSzPts val="2800"/>
              <a:buChar char="•"/>
            </a:pPr>
            <a:r>
              <a:rPr lang="en-US"/>
              <a:t>Restore </a:t>
            </a:r>
            <a:endParaRPr/>
          </a:p>
          <a:p>
            <a:pPr indent="-228600" lvl="0" marL="228600" rtl="0" algn="l">
              <a:lnSpc>
                <a:spcPct val="90000"/>
              </a:lnSpc>
              <a:spcBef>
                <a:spcPts val="1000"/>
              </a:spcBef>
              <a:spcAft>
                <a:spcPts val="0"/>
              </a:spcAft>
              <a:buClr>
                <a:schemeClr val="dk1"/>
              </a:buClr>
              <a:buSzPts val="2800"/>
              <a:buChar char="•"/>
            </a:pPr>
            <a:r>
              <a:rPr lang="en-US"/>
              <a:t>Restore Wetlands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How does it happen?</a:t>
            </a:r>
            <a:endParaRPr/>
          </a:p>
        </p:txBody>
      </p:sp>
      <p:sp>
        <p:nvSpPr>
          <p:cNvPr id="268" name="Google Shape;26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2400"/>
              <a:buChar char="•"/>
            </a:pPr>
            <a:r>
              <a:rPr lang="en-US"/>
              <a:t>Culture</a:t>
            </a:r>
            <a:endParaRPr/>
          </a:p>
          <a:p>
            <a:pPr indent="-228600" lvl="1" marL="685800" rtl="0" algn="l">
              <a:lnSpc>
                <a:spcPct val="90000"/>
              </a:lnSpc>
              <a:spcBef>
                <a:spcPts val="500"/>
              </a:spcBef>
              <a:spcAft>
                <a:spcPts val="0"/>
              </a:spcAft>
              <a:buClr>
                <a:schemeClr val="dk1"/>
              </a:buClr>
              <a:buSzPts val="2400"/>
              <a:buChar char="•"/>
            </a:pPr>
            <a:r>
              <a:rPr lang="en-US"/>
              <a:t>Traditional Environmental Knowledge</a:t>
            </a:r>
            <a:endParaRPr/>
          </a:p>
          <a:p>
            <a:pPr indent="-228600" lvl="1" marL="685800" rtl="0" algn="l">
              <a:lnSpc>
                <a:spcPct val="90000"/>
              </a:lnSpc>
              <a:spcBef>
                <a:spcPts val="500"/>
              </a:spcBef>
              <a:spcAft>
                <a:spcPts val="0"/>
              </a:spcAft>
              <a:buClr>
                <a:schemeClr val="dk1"/>
              </a:buClr>
              <a:buSzPts val="2400"/>
              <a:buChar char="•"/>
            </a:pPr>
            <a:r>
              <a:rPr lang="en-US"/>
              <a:t>Science</a:t>
            </a:r>
            <a:endParaRPr/>
          </a:p>
          <a:p>
            <a:pPr indent="-228600" lvl="1" marL="685800" rtl="0" algn="l">
              <a:lnSpc>
                <a:spcPct val="90000"/>
              </a:lnSpc>
              <a:spcBef>
                <a:spcPts val="500"/>
              </a:spcBef>
              <a:spcAft>
                <a:spcPts val="0"/>
              </a:spcAft>
              <a:buClr>
                <a:schemeClr val="dk1"/>
              </a:buClr>
              <a:buSzPts val="2400"/>
              <a:buChar char="•"/>
            </a:pPr>
            <a:r>
              <a:rPr lang="en-US"/>
              <a:t>Litigation</a:t>
            </a:r>
            <a:endParaRPr/>
          </a:p>
          <a:p>
            <a:pPr indent="-228600" lvl="1" marL="685800" rtl="0" algn="l">
              <a:lnSpc>
                <a:spcPct val="90000"/>
              </a:lnSpc>
              <a:spcBef>
                <a:spcPts val="500"/>
              </a:spcBef>
              <a:spcAft>
                <a:spcPts val="0"/>
              </a:spcAft>
              <a:buClr>
                <a:schemeClr val="dk1"/>
              </a:buClr>
              <a:buSzPts val="2400"/>
              <a:buChar char="•"/>
            </a:pPr>
            <a:r>
              <a:rPr lang="en-US"/>
              <a:t>Direct Action</a:t>
            </a:r>
            <a:endParaRPr/>
          </a:p>
          <a:p>
            <a:pPr indent="-228600" lvl="1" marL="685800" rtl="0" algn="l">
              <a:lnSpc>
                <a:spcPct val="90000"/>
              </a:lnSpc>
              <a:spcBef>
                <a:spcPts val="500"/>
              </a:spcBef>
              <a:spcAft>
                <a:spcPts val="0"/>
              </a:spcAft>
              <a:buClr>
                <a:schemeClr val="dk1"/>
              </a:buClr>
              <a:buSzPts val="2400"/>
              <a:buChar char="•"/>
            </a:pPr>
            <a:r>
              <a:rPr lang="en-US"/>
              <a:t>Media</a:t>
            </a:r>
            <a:endParaRPr/>
          </a:p>
          <a:p>
            <a:pPr indent="-228600" lvl="1" marL="685800" rtl="0" algn="l">
              <a:lnSpc>
                <a:spcPct val="90000"/>
              </a:lnSpc>
              <a:spcBef>
                <a:spcPts val="500"/>
              </a:spcBef>
              <a:spcAft>
                <a:spcPts val="0"/>
              </a:spcAft>
              <a:buClr>
                <a:schemeClr val="dk1"/>
              </a:buClr>
              <a:buSzPts val="2400"/>
              <a:buChar char="•"/>
            </a:pPr>
            <a:r>
              <a:rPr lang="en-US"/>
              <a:t>Politics</a:t>
            </a:r>
            <a:endParaRPr/>
          </a:p>
          <a:p>
            <a:pPr indent="-228600" lvl="1" marL="685800" rtl="0" algn="l">
              <a:lnSpc>
                <a:spcPct val="90000"/>
              </a:lnSpc>
              <a:spcBef>
                <a:spcPts val="500"/>
              </a:spcBef>
              <a:spcAft>
                <a:spcPts val="0"/>
              </a:spcAft>
              <a:buClr>
                <a:schemeClr val="dk1"/>
              </a:buClr>
              <a:buSzPts val="2400"/>
              <a:buChar char="•"/>
            </a:pPr>
            <a:r>
              <a:rPr lang="en-US"/>
              <a:t>Policy</a:t>
            </a:r>
            <a:endParaRPr/>
          </a:p>
          <a:p>
            <a:pPr indent="-228600" lvl="1" marL="685800" rtl="0" algn="l">
              <a:lnSpc>
                <a:spcPct val="90000"/>
              </a:lnSpc>
              <a:spcBef>
                <a:spcPts val="500"/>
              </a:spcBef>
              <a:spcAft>
                <a:spcPts val="0"/>
              </a:spcAft>
              <a:buClr>
                <a:schemeClr val="dk1"/>
              </a:buClr>
              <a:buSzPts val="2400"/>
              <a:buChar char="•"/>
            </a:pPr>
            <a:r>
              <a:rPr lang="en-US"/>
              <a:t>Organize!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ron merv salmon feeds our people" id="269" name="Google Shape;269;p22"/>
          <p:cNvPicPr preferRelativeResize="0"/>
          <p:nvPr/>
        </p:nvPicPr>
        <p:blipFill rotWithShape="1">
          <a:blip r:embed="rId3">
            <a:alphaModFix/>
          </a:blip>
          <a:srcRect b="0" l="0" r="0" t="0"/>
          <a:stretch/>
        </p:blipFill>
        <p:spPr>
          <a:xfrm>
            <a:off x="6910251" y="1256211"/>
            <a:ext cx="3773488" cy="472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